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256" r:id="rId3"/>
    <p:sldId id="284" r:id="rId4"/>
    <p:sldId id="315" r:id="rId5"/>
    <p:sldId id="312" r:id="rId6"/>
    <p:sldId id="313" r:id="rId7"/>
    <p:sldId id="314" r:id="rId8"/>
    <p:sldId id="317" r:id="rId9"/>
    <p:sldId id="360" r:id="rId10"/>
    <p:sldId id="318" r:id="rId11"/>
    <p:sldId id="319" r:id="rId12"/>
    <p:sldId id="320" r:id="rId13"/>
    <p:sldId id="321" r:id="rId14"/>
    <p:sldId id="322" r:id="rId15"/>
    <p:sldId id="324" r:id="rId16"/>
    <p:sldId id="325" r:id="rId17"/>
    <p:sldId id="326" r:id="rId18"/>
    <p:sldId id="327" r:id="rId19"/>
    <p:sldId id="329" r:id="rId20"/>
    <p:sldId id="328" r:id="rId21"/>
    <p:sldId id="330" r:id="rId22"/>
    <p:sldId id="331" r:id="rId23"/>
    <p:sldId id="332" r:id="rId24"/>
    <p:sldId id="333" r:id="rId25"/>
    <p:sldId id="334" r:id="rId26"/>
    <p:sldId id="335" r:id="rId27"/>
    <p:sldId id="359" r:id="rId28"/>
    <p:sldId id="361" r:id="rId29"/>
    <p:sldId id="336" r:id="rId30"/>
    <p:sldId id="337" r:id="rId31"/>
    <p:sldId id="338" r:id="rId32"/>
    <p:sldId id="340" r:id="rId33"/>
    <p:sldId id="341" r:id="rId34"/>
    <p:sldId id="348" r:id="rId35"/>
    <p:sldId id="345" r:id="rId36"/>
    <p:sldId id="350" r:id="rId37"/>
    <p:sldId id="344" r:id="rId38"/>
    <p:sldId id="354" r:id="rId39"/>
    <p:sldId id="351" r:id="rId40"/>
    <p:sldId id="342" r:id="rId41"/>
    <p:sldId id="352" r:id="rId42"/>
    <p:sldId id="372" r:id="rId43"/>
    <p:sldId id="343" r:id="rId44"/>
    <p:sldId id="353" r:id="rId45"/>
    <p:sldId id="346" r:id="rId46"/>
    <p:sldId id="357" r:id="rId47"/>
    <p:sldId id="355" r:id="rId48"/>
    <p:sldId id="356" r:id="rId49"/>
    <p:sldId id="347" r:id="rId50"/>
    <p:sldId id="362" r:id="rId51"/>
    <p:sldId id="363" r:id="rId52"/>
    <p:sldId id="364" r:id="rId53"/>
    <p:sldId id="365" r:id="rId54"/>
    <p:sldId id="366" r:id="rId55"/>
    <p:sldId id="367" r:id="rId56"/>
    <p:sldId id="368" r:id="rId57"/>
    <p:sldId id="369" r:id="rId58"/>
    <p:sldId id="370" r:id="rId59"/>
    <p:sldId id="371" r:id="rId6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Seghers" initials="M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78D"/>
    <a:srgbClr val="323294"/>
    <a:srgbClr val="052720"/>
    <a:srgbClr val="A92C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555" autoAdjust="0"/>
  </p:normalViewPr>
  <p:slideViewPr>
    <p:cSldViewPr snapToGrid="0">
      <p:cViewPr varScale="1">
        <p:scale>
          <a:sx n="57" d="100"/>
          <a:sy n="57" d="100"/>
        </p:scale>
        <p:origin x="1236" y="60"/>
      </p:cViewPr>
      <p:guideLst/>
    </p:cSldViewPr>
  </p:slideViewPr>
  <p:notesTextViewPr>
    <p:cViewPr>
      <p:scale>
        <a:sx n="1" d="1"/>
        <a:sy n="1" d="1"/>
      </p:scale>
      <p:origin x="0" y="0"/>
    </p:cViewPr>
  </p:notesTextViewPr>
  <p:sorterViewPr>
    <p:cViewPr varScale="1">
      <p:scale>
        <a:sx n="100" d="100"/>
        <a:sy n="100" d="100"/>
      </p:scale>
      <p:origin x="0" y="-51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BE">
                <a:latin typeface="Helvetica" panose="020B0604020202020204" pitchFamily="34" charset="0"/>
                <a:cs typeface="Helvetica" panose="020B0604020202020204" pitchFamily="34" charset="0"/>
              </a:rPr>
              <a:t>Resultaten op OVSG-toetsen/Interdiocesane Proeven Nederlands en wiskunde naargelang gekozen optie-uren</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Sheet1!$A$2</c:f>
              <c:strCache>
                <c:ptCount val="1"/>
                <c:pt idx="0">
                  <c:v>B-stroom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OVSG IDP Nederlands</c:v>
                </c:pt>
                <c:pt idx="1">
                  <c:v>OVSG IDP wiskunde</c:v>
                </c:pt>
              </c:strCache>
            </c:strRef>
          </c:cat>
          <c:val>
            <c:numRef>
              <c:f>Sheet1!$B$2:$C$2</c:f>
              <c:numCache>
                <c:formatCode>General</c:formatCode>
                <c:ptCount val="2"/>
                <c:pt idx="0">
                  <c:v>62.46</c:v>
                </c:pt>
                <c:pt idx="1">
                  <c:v>44.64</c:v>
                </c:pt>
              </c:numCache>
            </c:numRef>
          </c:val>
          <c:extLst>
            <c:ext xmlns:c16="http://schemas.microsoft.com/office/drawing/2014/chart" uri="{C3380CC4-5D6E-409C-BE32-E72D297353CC}">
              <c16:uniqueId val="{00000000-BB66-4792-8463-0EA17E6F8CF7}"/>
            </c:ext>
          </c:extLst>
        </c:ser>
        <c:ser>
          <c:idx val="1"/>
          <c:order val="1"/>
          <c:tx>
            <c:strRef>
              <c:f>Sheet1!$A$3</c:f>
              <c:strCache>
                <c:ptCount val="1"/>
                <c:pt idx="0">
                  <c:v>Latijn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OVSG IDP Nederlands</c:v>
                </c:pt>
                <c:pt idx="1">
                  <c:v>OVSG IDP wiskunde</c:v>
                </c:pt>
              </c:strCache>
            </c:strRef>
          </c:cat>
          <c:val>
            <c:numRef>
              <c:f>Sheet1!$B$3:$C$3</c:f>
              <c:numCache>
                <c:formatCode>General</c:formatCode>
                <c:ptCount val="2"/>
                <c:pt idx="0">
                  <c:v>84.25</c:v>
                </c:pt>
                <c:pt idx="1">
                  <c:v>79.489999999999995</c:v>
                </c:pt>
              </c:numCache>
            </c:numRef>
          </c:val>
          <c:extLst>
            <c:ext xmlns:c16="http://schemas.microsoft.com/office/drawing/2014/chart" uri="{C3380CC4-5D6E-409C-BE32-E72D297353CC}">
              <c16:uniqueId val="{00000001-BB66-4792-8463-0EA17E6F8CF7}"/>
            </c:ext>
          </c:extLst>
        </c:ser>
        <c:ser>
          <c:idx val="2"/>
          <c:order val="2"/>
          <c:tx>
            <c:strRef>
              <c:f>Sheet1!$A$4</c:f>
              <c:strCache>
                <c:ptCount val="1"/>
                <c:pt idx="0">
                  <c:v>moderne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OVSG IDP Nederlands</c:v>
                </c:pt>
                <c:pt idx="1">
                  <c:v>OVSG IDP wiskunde</c:v>
                </c:pt>
              </c:strCache>
            </c:strRef>
          </c:cat>
          <c:val>
            <c:numRef>
              <c:f>Sheet1!$B$4:$C$4</c:f>
              <c:numCache>
                <c:formatCode>General</c:formatCode>
                <c:ptCount val="2"/>
                <c:pt idx="0">
                  <c:v>77.8</c:v>
                </c:pt>
                <c:pt idx="1">
                  <c:v>71.84</c:v>
                </c:pt>
              </c:numCache>
            </c:numRef>
          </c:val>
          <c:extLst>
            <c:ext xmlns:c16="http://schemas.microsoft.com/office/drawing/2014/chart" uri="{C3380CC4-5D6E-409C-BE32-E72D297353CC}">
              <c16:uniqueId val="{00000002-BB66-4792-8463-0EA17E6F8CF7}"/>
            </c:ext>
          </c:extLst>
        </c:ser>
        <c:ser>
          <c:idx val="3"/>
          <c:order val="3"/>
          <c:tx>
            <c:strRef>
              <c:f>Sheet1!$A$5</c:f>
              <c:strCache>
                <c:ptCount val="1"/>
                <c:pt idx="0">
                  <c:v>techniek/kunst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OVSG IDP Nederlands</c:v>
                </c:pt>
                <c:pt idx="1">
                  <c:v>OVSG IDP wiskunde</c:v>
                </c:pt>
              </c:strCache>
            </c:strRef>
          </c:cat>
          <c:val>
            <c:numRef>
              <c:f>Sheet1!$B$5:$C$5</c:f>
              <c:numCache>
                <c:formatCode>General</c:formatCode>
                <c:ptCount val="2"/>
                <c:pt idx="0">
                  <c:v>74.41</c:v>
                </c:pt>
                <c:pt idx="1">
                  <c:v>66.53</c:v>
                </c:pt>
              </c:numCache>
            </c:numRef>
          </c:val>
          <c:extLst>
            <c:ext xmlns:c16="http://schemas.microsoft.com/office/drawing/2014/chart" uri="{C3380CC4-5D6E-409C-BE32-E72D297353CC}">
              <c16:uniqueId val="{00000003-BB66-4792-8463-0EA17E6F8CF7}"/>
            </c:ext>
          </c:extLst>
        </c:ser>
        <c:dLbls>
          <c:dLblPos val="inEnd"/>
          <c:showLegendKey val="0"/>
          <c:showVal val="1"/>
          <c:showCatName val="0"/>
          <c:showSerName val="0"/>
          <c:showPercent val="0"/>
          <c:showBubbleSize val="0"/>
        </c:dLbls>
        <c:gapWidth val="100"/>
        <c:overlap val="-24"/>
        <c:axId val="403381696"/>
        <c:axId val="403384648"/>
      </c:barChart>
      <c:catAx>
        <c:axId val="40338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03384648"/>
        <c:crosses val="autoZero"/>
        <c:auto val="1"/>
        <c:lblAlgn val="ctr"/>
        <c:lblOffset val="100"/>
        <c:noMultiLvlLbl val="0"/>
      </c:catAx>
      <c:valAx>
        <c:axId val="403384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03381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nl-BE">
                <a:latin typeface="Helvetica" panose="020B0604020202020204" pitchFamily="34" charset="0"/>
                <a:cs typeface="Helvetica" panose="020B0604020202020204" pitchFamily="34" charset="0"/>
              </a:rPr>
              <a:t>Resultaten op OVSG-toetsen/Interdiocesane</a:t>
            </a:r>
            <a:r>
              <a:rPr lang="nl-BE" baseline="0">
                <a:latin typeface="Helvetica" panose="020B0604020202020204" pitchFamily="34" charset="0"/>
                <a:cs typeface="Helvetica" panose="020B0604020202020204" pitchFamily="34" charset="0"/>
              </a:rPr>
              <a:t> Proeven naargelang bovenbouw secundaire school</a:t>
            </a:r>
            <a:endParaRPr lang="nl-BE">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nl-BE"/>
        </a:p>
      </c:txPr>
    </c:title>
    <c:autoTitleDeleted val="0"/>
    <c:plotArea>
      <c:layout>
        <c:manualLayout>
          <c:layoutTarget val="inner"/>
          <c:xMode val="edge"/>
          <c:yMode val="edge"/>
          <c:x val="5.1888665431972528E-2"/>
          <c:y val="8.9215299372688725E-2"/>
          <c:w val="0.93271931917601214"/>
          <c:h val="0.78505117664364732"/>
        </c:manualLayout>
      </c:layout>
      <c:barChart>
        <c:barDir val="col"/>
        <c:grouping val="clustered"/>
        <c:varyColors val="0"/>
        <c:ser>
          <c:idx val="0"/>
          <c:order val="0"/>
          <c:tx>
            <c:strRef>
              <c:f>Sheet3!$A$2</c:f>
              <c:strCache>
                <c:ptCount val="1"/>
                <c:pt idx="0">
                  <c:v>ASO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OVSG IDP Nederlands</c:v>
                </c:pt>
                <c:pt idx="1">
                  <c:v>OVSG IDP wiskunde</c:v>
                </c:pt>
              </c:strCache>
            </c:strRef>
          </c:cat>
          <c:val>
            <c:numRef>
              <c:f>Sheet3!$B$2:$C$2</c:f>
              <c:numCache>
                <c:formatCode>General</c:formatCode>
                <c:ptCount val="2"/>
                <c:pt idx="0">
                  <c:v>81.78</c:v>
                </c:pt>
                <c:pt idx="1">
                  <c:v>77.42</c:v>
                </c:pt>
              </c:numCache>
            </c:numRef>
          </c:val>
          <c:extLst>
            <c:ext xmlns:c16="http://schemas.microsoft.com/office/drawing/2014/chart" uri="{C3380CC4-5D6E-409C-BE32-E72D297353CC}">
              <c16:uniqueId val="{00000000-3E33-4E16-8556-AF63330540AE}"/>
            </c:ext>
          </c:extLst>
        </c:ser>
        <c:ser>
          <c:idx val="1"/>
          <c:order val="1"/>
          <c:tx>
            <c:strRef>
              <c:f>Sheet3!$A$3</c:f>
              <c:strCache>
                <c:ptCount val="1"/>
                <c:pt idx="0">
                  <c:v>TSO/TSO-BSO/BSO-KSO-TSO/KSO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OVSG IDP Nederlands</c:v>
                </c:pt>
                <c:pt idx="1">
                  <c:v>OVSG IDP wiskunde</c:v>
                </c:pt>
              </c:strCache>
            </c:strRef>
          </c:cat>
          <c:val>
            <c:numRef>
              <c:f>Sheet3!$B$3:$C$3</c:f>
              <c:numCache>
                <c:formatCode>General</c:formatCode>
                <c:ptCount val="2"/>
                <c:pt idx="0">
                  <c:v>73.19</c:v>
                </c:pt>
                <c:pt idx="1">
                  <c:v>61.2</c:v>
                </c:pt>
              </c:numCache>
            </c:numRef>
          </c:val>
          <c:extLst>
            <c:ext xmlns:c16="http://schemas.microsoft.com/office/drawing/2014/chart" uri="{C3380CC4-5D6E-409C-BE32-E72D297353CC}">
              <c16:uniqueId val="{00000001-3E33-4E16-8556-AF63330540AE}"/>
            </c:ext>
          </c:extLst>
        </c:ser>
        <c:ser>
          <c:idx val="2"/>
          <c:order val="2"/>
          <c:tx>
            <c:strRef>
              <c:f>Sheet3!$A$4</c:f>
              <c:strCache>
                <c:ptCount val="1"/>
                <c:pt idx="0">
                  <c:v>ASO-TSO/ASO-KSO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OVSG IDP Nederlands</c:v>
                </c:pt>
                <c:pt idx="1">
                  <c:v>OVSG IDP wiskunde</c:v>
                </c:pt>
              </c:strCache>
            </c:strRef>
          </c:cat>
          <c:val>
            <c:numRef>
              <c:f>Sheet3!$B$4:$C$4</c:f>
              <c:numCache>
                <c:formatCode>General</c:formatCode>
                <c:ptCount val="2"/>
                <c:pt idx="0">
                  <c:v>79.88</c:v>
                </c:pt>
                <c:pt idx="1">
                  <c:v>74.569999999999993</c:v>
                </c:pt>
              </c:numCache>
            </c:numRef>
          </c:val>
          <c:extLst>
            <c:ext xmlns:c16="http://schemas.microsoft.com/office/drawing/2014/chart" uri="{C3380CC4-5D6E-409C-BE32-E72D297353CC}">
              <c16:uniqueId val="{00000002-3E33-4E16-8556-AF63330540AE}"/>
            </c:ext>
          </c:extLst>
        </c:ser>
        <c:ser>
          <c:idx val="3"/>
          <c:order val="3"/>
          <c:tx>
            <c:strRef>
              <c:f>Sheet3!$A$5</c:f>
              <c:strCache>
                <c:ptCount val="1"/>
                <c:pt idx="0">
                  <c:v>ASO-TSO-BSO/ASO-TSO-BSO-KSO</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OVSG IDP Nederlands</c:v>
                </c:pt>
                <c:pt idx="1">
                  <c:v>OVSG IDP wiskunde</c:v>
                </c:pt>
              </c:strCache>
            </c:strRef>
          </c:cat>
          <c:val>
            <c:numRef>
              <c:f>Sheet3!$B$5:$C$5</c:f>
              <c:numCache>
                <c:formatCode>General</c:formatCode>
                <c:ptCount val="2"/>
                <c:pt idx="0">
                  <c:v>77.08</c:v>
                </c:pt>
                <c:pt idx="1">
                  <c:v>66.03</c:v>
                </c:pt>
              </c:numCache>
            </c:numRef>
          </c:val>
          <c:extLst>
            <c:ext xmlns:c16="http://schemas.microsoft.com/office/drawing/2014/chart" uri="{C3380CC4-5D6E-409C-BE32-E72D297353CC}">
              <c16:uniqueId val="{00000003-3E33-4E16-8556-AF63330540AE}"/>
            </c:ext>
          </c:extLst>
        </c:ser>
        <c:ser>
          <c:idx val="4"/>
          <c:order val="4"/>
          <c:tx>
            <c:strRef>
              <c:f>Sheet3!$A$6</c:f>
              <c:strCache>
                <c:ptCount val="1"/>
                <c:pt idx="0">
                  <c:v>Middenschool</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Sheet3!$B$1:$C$1</c:f>
              <c:strCache>
                <c:ptCount val="2"/>
                <c:pt idx="0">
                  <c:v>OVSG IDP Nederlands</c:v>
                </c:pt>
                <c:pt idx="1">
                  <c:v>OVSG IDP wiskunde</c:v>
                </c:pt>
              </c:strCache>
            </c:strRef>
          </c:cat>
          <c:val>
            <c:numRef>
              <c:f>Sheet3!$B$6:$C$6</c:f>
              <c:numCache>
                <c:formatCode>General</c:formatCode>
                <c:ptCount val="2"/>
                <c:pt idx="0">
                  <c:v>73.900000000000006</c:v>
                </c:pt>
                <c:pt idx="1">
                  <c:v>69.22</c:v>
                </c:pt>
              </c:numCache>
            </c:numRef>
          </c:val>
          <c:extLst>
            <c:ext xmlns:c16="http://schemas.microsoft.com/office/drawing/2014/chart" uri="{C3380CC4-5D6E-409C-BE32-E72D297353CC}">
              <c16:uniqueId val="{00000004-3E33-4E16-8556-AF63330540AE}"/>
            </c:ext>
          </c:extLst>
        </c:ser>
        <c:dLbls>
          <c:showLegendKey val="0"/>
          <c:showVal val="0"/>
          <c:showCatName val="0"/>
          <c:showSerName val="0"/>
          <c:showPercent val="0"/>
          <c:showBubbleSize val="0"/>
        </c:dLbls>
        <c:gapWidth val="100"/>
        <c:overlap val="-24"/>
        <c:axId val="437915112"/>
        <c:axId val="437911176"/>
      </c:barChart>
      <c:catAx>
        <c:axId val="4379151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Helvetica" panose="020B0604020202020204" pitchFamily="34" charset="0"/>
                <a:ea typeface="+mn-ea"/>
                <a:cs typeface="Helvetica" panose="020B0604020202020204" pitchFamily="34" charset="0"/>
              </a:defRPr>
            </a:pPr>
            <a:endParaRPr lang="nl-BE"/>
          </a:p>
        </c:txPr>
        <c:crossAx val="437911176"/>
        <c:crosses val="autoZero"/>
        <c:auto val="1"/>
        <c:lblAlgn val="ctr"/>
        <c:lblOffset val="100"/>
        <c:noMultiLvlLbl val="0"/>
      </c:catAx>
      <c:valAx>
        <c:axId val="4379111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Helvetica" panose="020B0604020202020204" pitchFamily="34" charset="0"/>
                <a:ea typeface="+mn-ea"/>
                <a:cs typeface="Helvetica" panose="020B0604020202020204" pitchFamily="34" charset="0"/>
              </a:defRPr>
            </a:pPr>
            <a:endParaRPr lang="nl-BE"/>
          </a:p>
        </c:txPr>
        <c:crossAx val="437915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nl-BE" sz="1800" b="1" dirty="0">
                <a:latin typeface="Helvetica" panose="020B0604020202020204" pitchFamily="34" charset="0"/>
                <a:cs typeface="Helvetica" panose="020B0604020202020204" pitchFamily="34" charset="0"/>
              </a:rPr>
              <a:t>studiekeuze</a:t>
            </a:r>
            <a:r>
              <a:rPr lang="nl-BE" sz="1800" b="1" baseline="0" dirty="0">
                <a:latin typeface="Helvetica" panose="020B0604020202020204" pitchFamily="34" charset="0"/>
                <a:cs typeface="Helvetica" panose="020B0604020202020204" pitchFamily="34" charset="0"/>
              </a:rPr>
              <a:t> naargelang sociale klasse achtergrond</a:t>
            </a:r>
            <a:endParaRPr lang="nl-BE" sz="1800" b="1" dirty="0">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Sheet2!$B$1</c:f>
              <c:strCache>
                <c:ptCount val="1"/>
                <c:pt idx="0">
                  <c:v>B-stroom</c:v>
                </c:pt>
              </c:strCache>
            </c:strRef>
          </c:tx>
          <c:spPr>
            <a:solidFill>
              <a:schemeClr val="accent1"/>
            </a:solidFill>
            <a:ln>
              <a:noFill/>
            </a:ln>
            <a:effectLst/>
          </c:spPr>
          <c:invertIfNegative val="0"/>
          <c:cat>
            <c:strRef>
              <c:f>Sheet2!$A$2:$A$5</c:f>
              <c:strCache>
                <c:ptCount val="4"/>
                <c:pt idx="0">
                  <c:v>arbeiders</c:v>
                </c:pt>
                <c:pt idx="1">
                  <c:v>lagere middenklasse</c:v>
                </c:pt>
                <c:pt idx="2">
                  <c:v>middenklasse</c:v>
                </c:pt>
                <c:pt idx="3">
                  <c:v>hogere middenklasse</c:v>
                </c:pt>
              </c:strCache>
            </c:strRef>
          </c:cat>
          <c:val>
            <c:numRef>
              <c:f>Sheet2!$B$2:$B$5</c:f>
              <c:numCache>
                <c:formatCode>0.00%</c:formatCode>
                <c:ptCount val="4"/>
                <c:pt idx="0" formatCode="0%">
                  <c:v>7.0000000000000007E-2</c:v>
                </c:pt>
                <c:pt idx="1">
                  <c:v>4.2000000000000003E-2</c:v>
                </c:pt>
                <c:pt idx="2">
                  <c:v>4.0000000000000001E-3</c:v>
                </c:pt>
                <c:pt idx="3" formatCode="0%">
                  <c:v>0.01</c:v>
                </c:pt>
              </c:numCache>
            </c:numRef>
          </c:val>
          <c:extLst>
            <c:ext xmlns:c16="http://schemas.microsoft.com/office/drawing/2014/chart" uri="{C3380CC4-5D6E-409C-BE32-E72D297353CC}">
              <c16:uniqueId val="{00000000-0EF4-4B06-827A-9BFE91C60093}"/>
            </c:ext>
          </c:extLst>
        </c:ser>
        <c:ser>
          <c:idx val="1"/>
          <c:order val="1"/>
          <c:tx>
            <c:strRef>
              <c:f>Sheet2!$C$1</c:f>
              <c:strCache>
                <c:ptCount val="1"/>
                <c:pt idx="0">
                  <c:v>Latijn</c:v>
                </c:pt>
              </c:strCache>
            </c:strRef>
          </c:tx>
          <c:spPr>
            <a:solidFill>
              <a:schemeClr val="accent3"/>
            </a:solidFill>
            <a:ln>
              <a:noFill/>
            </a:ln>
            <a:effectLst/>
          </c:spPr>
          <c:invertIfNegative val="0"/>
          <c:cat>
            <c:strRef>
              <c:f>Sheet2!$A$2:$A$5</c:f>
              <c:strCache>
                <c:ptCount val="4"/>
                <c:pt idx="0">
                  <c:v>arbeiders</c:v>
                </c:pt>
                <c:pt idx="1">
                  <c:v>lagere middenklasse</c:v>
                </c:pt>
                <c:pt idx="2">
                  <c:v>middenklasse</c:v>
                </c:pt>
                <c:pt idx="3">
                  <c:v>hogere middenklasse</c:v>
                </c:pt>
              </c:strCache>
            </c:strRef>
          </c:cat>
          <c:val>
            <c:numRef>
              <c:f>Sheet2!$C$2:$C$5</c:f>
              <c:numCache>
                <c:formatCode>0.00%</c:formatCode>
                <c:ptCount val="4"/>
                <c:pt idx="0">
                  <c:v>0.155</c:v>
                </c:pt>
                <c:pt idx="1">
                  <c:v>0.245</c:v>
                </c:pt>
                <c:pt idx="2" formatCode="0%">
                  <c:v>0.41</c:v>
                </c:pt>
                <c:pt idx="3">
                  <c:v>0.61599999999999999</c:v>
                </c:pt>
              </c:numCache>
            </c:numRef>
          </c:val>
          <c:extLst>
            <c:ext xmlns:c16="http://schemas.microsoft.com/office/drawing/2014/chart" uri="{C3380CC4-5D6E-409C-BE32-E72D297353CC}">
              <c16:uniqueId val="{00000001-0EF4-4B06-827A-9BFE91C60093}"/>
            </c:ext>
          </c:extLst>
        </c:ser>
        <c:ser>
          <c:idx val="2"/>
          <c:order val="2"/>
          <c:tx>
            <c:strRef>
              <c:f>Sheet2!$D$1</c:f>
              <c:strCache>
                <c:ptCount val="1"/>
                <c:pt idx="0">
                  <c:v>moderne</c:v>
                </c:pt>
              </c:strCache>
            </c:strRef>
          </c:tx>
          <c:spPr>
            <a:solidFill>
              <a:schemeClr val="accent5"/>
            </a:solidFill>
            <a:ln>
              <a:noFill/>
            </a:ln>
            <a:effectLst/>
          </c:spPr>
          <c:invertIfNegative val="0"/>
          <c:cat>
            <c:strRef>
              <c:f>Sheet2!$A$2:$A$5</c:f>
              <c:strCache>
                <c:ptCount val="4"/>
                <c:pt idx="0">
                  <c:v>arbeiders</c:v>
                </c:pt>
                <c:pt idx="1">
                  <c:v>lagere middenklasse</c:v>
                </c:pt>
                <c:pt idx="2">
                  <c:v>middenklasse</c:v>
                </c:pt>
                <c:pt idx="3">
                  <c:v>hogere middenklasse</c:v>
                </c:pt>
              </c:strCache>
            </c:strRef>
          </c:cat>
          <c:val>
            <c:numRef>
              <c:f>Sheet2!$D$2:$D$5</c:f>
              <c:numCache>
                <c:formatCode>0.00%</c:formatCode>
                <c:ptCount val="4"/>
                <c:pt idx="0" formatCode="0%">
                  <c:v>0.55000000000000004</c:v>
                </c:pt>
                <c:pt idx="1">
                  <c:v>0.50700000000000001</c:v>
                </c:pt>
                <c:pt idx="2">
                  <c:v>0.433</c:v>
                </c:pt>
                <c:pt idx="3">
                  <c:v>0.30199999999999999</c:v>
                </c:pt>
              </c:numCache>
            </c:numRef>
          </c:val>
          <c:extLst>
            <c:ext xmlns:c16="http://schemas.microsoft.com/office/drawing/2014/chart" uri="{C3380CC4-5D6E-409C-BE32-E72D297353CC}">
              <c16:uniqueId val="{00000002-0EF4-4B06-827A-9BFE91C60093}"/>
            </c:ext>
          </c:extLst>
        </c:ser>
        <c:ser>
          <c:idx val="3"/>
          <c:order val="3"/>
          <c:tx>
            <c:strRef>
              <c:f>Sheet2!$E$1</c:f>
              <c:strCache>
                <c:ptCount val="1"/>
                <c:pt idx="0">
                  <c:v>technische/kunstoptie</c:v>
                </c:pt>
              </c:strCache>
            </c:strRef>
          </c:tx>
          <c:spPr>
            <a:solidFill>
              <a:schemeClr val="accent1">
                <a:lumMod val="60000"/>
              </a:schemeClr>
            </a:solidFill>
            <a:ln>
              <a:noFill/>
            </a:ln>
            <a:effectLst/>
          </c:spPr>
          <c:invertIfNegative val="0"/>
          <c:cat>
            <c:strRef>
              <c:f>Sheet2!$A$2:$A$5</c:f>
              <c:strCache>
                <c:ptCount val="4"/>
                <c:pt idx="0">
                  <c:v>arbeiders</c:v>
                </c:pt>
                <c:pt idx="1">
                  <c:v>lagere middenklasse</c:v>
                </c:pt>
                <c:pt idx="2">
                  <c:v>middenklasse</c:v>
                </c:pt>
                <c:pt idx="3">
                  <c:v>hogere middenklasse</c:v>
                </c:pt>
              </c:strCache>
            </c:strRef>
          </c:cat>
          <c:val>
            <c:numRef>
              <c:f>Sheet2!$E$2:$E$5</c:f>
              <c:numCache>
                <c:formatCode>0.00%</c:formatCode>
                <c:ptCount val="4"/>
                <c:pt idx="0">
                  <c:v>0.22500000000000001</c:v>
                </c:pt>
                <c:pt idx="1">
                  <c:v>0.20599999999999999</c:v>
                </c:pt>
                <c:pt idx="2">
                  <c:v>0.152</c:v>
                </c:pt>
                <c:pt idx="3">
                  <c:v>7.2999999999999995E-2</c:v>
                </c:pt>
              </c:numCache>
            </c:numRef>
          </c:val>
          <c:extLst>
            <c:ext xmlns:c16="http://schemas.microsoft.com/office/drawing/2014/chart" uri="{C3380CC4-5D6E-409C-BE32-E72D297353CC}">
              <c16:uniqueId val="{00000003-0EF4-4B06-827A-9BFE91C60093}"/>
            </c:ext>
          </c:extLst>
        </c:ser>
        <c:dLbls>
          <c:showLegendKey val="0"/>
          <c:showVal val="0"/>
          <c:showCatName val="0"/>
          <c:showSerName val="0"/>
          <c:showPercent val="0"/>
          <c:showBubbleSize val="0"/>
        </c:dLbls>
        <c:gapWidth val="219"/>
        <c:overlap val="-27"/>
        <c:axId val="396070600"/>
        <c:axId val="396071912"/>
      </c:barChart>
      <c:catAx>
        <c:axId val="39607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96071912"/>
        <c:crosses val="autoZero"/>
        <c:auto val="1"/>
        <c:lblAlgn val="ctr"/>
        <c:lblOffset val="100"/>
        <c:noMultiLvlLbl val="0"/>
      </c:catAx>
      <c:valAx>
        <c:axId val="396071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396070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nl-BE" sz="1800" b="1" dirty="0">
                <a:latin typeface="Helvetica" panose="020B0604020202020204" pitchFamily="34" charset="0"/>
                <a:cs typeface="Helvetica" panose="020B0604020202020204" pitchFamily="34" charset="0"/>
              </a:rPr>
              <a:t>schoolkeuze (bovenbouw) naar sociale klasse achtergrond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title>
    <c:autoTitleDeleted val="0"/>
    <c:plotArea>
      <c:layout/>
      <c:barChart>
        <c:barDir val="bar"/>
        <c:grouping val="percentStacked"/>
        <c:varyColors val="0"/>
        <c:ser>
          <c:idx val="0"/>
          <c:order val="0"/>
          <c:tx>
            <c:strRef>
              <c:f>Sheet1!$B$1</c:f>
              <c:strCache>
                <c:ptCount val="1"/>
                <c:pt idx="0">
                  <c:v>ASO</c:v>
                </c:pt>
              </c:strCache>
            </c:strRef>
          </c:tx>
          <c:spPr>
            <a:solidFill>
              <a:schemeClr val="accent1"/>
            </a:solidFill>
            <a:ln>
              <a:noFill/>
            </a:ln>
            <a:effectLst/>
          </c:spPr>
          <c:invertIfNegative val="0"/>
          <c:cat>
            <c:strRef>
              <c:f>Sheet1!$A$2:$A$5</c:f>
              <c:strCache>
                <c:ptCount val="4"/>
                <c:pt idx="0">
                  <c:v>arbeiders</c:v>
                </c:pt>
                <c:pt idx="1">
                  <c:v>lagere middenklasse</c:v>
                </c:pt>
                <c:pt idx="2">
                  <c:v>middenklasse</c:v>
                </c:pt>
                <c:pt idx="3">
                  <c:v>hogere middenklasse</c:v>
                </c:pt>
              </c:strCache>
            </c:strRef>
          </c:cat>
          <c:val>
            <c:numRef>
              <c:f>Sheet1!$B$2:$B$5</c:f>
              <c:numCache>
                <c:formatCode>0.00%</c:formatCode>
                <c:ptCount val="4"/>
                <c:pt idx="0">
                  <c:v>0.26400000000000001</c:v>
                </c:pt>
                <c:pt idx="1">
                  <c:v>0.27900000000000003</c:v>
                </c:pt>
                <c:pt idx="2">
                  <c:v>0.39900000000000002</c:v>
                </c:pt>
                <c:pt idx="3">
                  <c:v>0.47299999999999998</c:v>
                </c:pt>
              </c:numCache>
            </c:numRef>
          </c:val>
          <c:extLst>
            <c:ext xmlns:c16="http://schemas.microsoft.com/office/drawing/2014/chart" uri="{C3380CC4-5D6E-409C-BE32-E72D297353CC}">
              <c16:uniqueId val="{00000000-50E3-47EB-8C10-906C33F209FD}"/>
            </c:ext>
          </c:extLst>
        </c:ser>
        <c:ser>
          <c:idx val="1"/>
          <c:order val="1"/>
          <c:tx>
            <c:strRef>
              <c:f>Sheet1!$C$1</c:f>
              <c:strCache>
                <c:ptCount val="1"/>
                <c:pt idx="0">
                  <c:v>TSO/TSO-BSO/BSO-KSO/TSO/KSO</c:v>
                </c:pt>
              </c:strCache>
            </c:strRef>
          </c:tx>
          <c:spPr>
            <a:solidFill>
              <a:schemeClr val="accent3"/>
            </a:solidFill>
            <a:ln>
              <a:noFill/>
            </a:ln>
            <a:effectLst/>
          </c:spPr>
          <c:invertIfNegative val="0"/>
          <c:cat>
            <c:strRef>
              <c:f>Sheet1!$A$2:$A$5</c:f>
              <c:strCache>
                <c:ptCount val="4"/>
                <c:pt idx="0">
                  <c:v>arbeiders</c:v>
                </c:pt>
                <c:pt idx="1">
                  <c:v>lagere middenklasse</c:v>
                </c:pt>
                <c:pt idx="2">
                  <c:v>middenklasse</c:v>
                </c:pt>
                <c:pt idx="3">
                  <c:v>hogere middenklasse</c:v>
                </c:pt>
              </c:strCache>
            </c:strRef>
          </c:cat>
          <c:val>
            <c:numRef>
              <c:f>Sheet1!$C$2:$C$5</c:f>
              <c:numCache>
                <c:formatCode>0.00%</c:formatCode>
                <c:ptCount val="4"/>
                <c:pt idx="0">
                  <c:v>0.113</c:v>
                </c:pt>
                <c:pt idx="1">
                  <c:v>9.7000000000000003E-2</c:v>
                </c:pt>
                <c:pt idx="2">
                  <c:v>5.6000000000000001E-2</c:v>
                </c:pt>
                <c:pt idx="3" formatCode="0%">
                  <c:v>0.03</c:v>
                </c:pt>
              </c:numCache>
            </c:numRef>
          </c:val>
          <c:extLst>
            <c:ext xmlns:c16="http://schemas.microsoft.com/office/drawing/2014/chart" uri="{C3380CC4-5D6E-409C-BE32-E72D297353CC}">
              <c16:uniqueId val="{00000001-50E3-47EB-8C10-906C33F209FD}"/>
            </c:ext>
          </c:extLst>
        </c:ser>
        <c:ser>
          <c:idx val="2"/>
          <c:order val="2"/>
          <c:tx>
            <c:strRef>
              <c:f>Sheet1!$D$1</c:f>
              <c:strCache>
                <c:ptCount val="1"/>
                <c:pt idx="0">
                  <c:v>ASO-TSO/ASO-TSO/ASO-KSO</c:v>
                </c:pt>
              </c:strCache>
            </c:strRef>
          </c:tx>
          <c:spPr>
            <a:solidFill>
              <a:schemeClr val="accent5"/>
            </a:solidFill>
            <a:ln>
              <a:noFill/>
            </a:ln>
            <a:effectLst/>
          </c:spPr>
          <c:invertIfNegative val="0"/>
          <c:cat>
            <c:strRef>
              <c:f>Sheet1!$A$2:$A$5</c:f>
              <c:strCache>
                <c:ptCount val="4"/>
                <c:pt idx="0">
                  <c:v>arbeiders</c:v>
                </c:pt>
                <c:pt idx="1">
                  <c:v>lagere middenklasse</c:v>
                </c:pt>
                <c:pt idx="2">
                  <c:v>middenklasse</c:v>
                </c:pt>
                <c:pt idx="3">
                  <c:v>hogere middenklasse</c:v>
                </c:pt>
              </c:strCache>
            </c:strRef>
          </c:cat>
          <c:val>
            <c:numRef>
              <c:f>Sheet1!$D$2:$D$5</c:f>
              <c:numCache>
                <c:formatCode>0.00%</c:formatCode>
                <c:ptCount val="4"/>
                <c:pt idx="0">
                  <c:v>0.29199999999999998</c:v>
                </c:pt>
                <c:pt idx="1">
                  <c:v>0.35199999999999998</c:v>
                </c:pt>
                <c:pt idx="2">
                  <c:v>0.34599999999999997</c:v>
                </c:pt>
                <c:pt idx="3">
                  <c:v>0.37</c:v>
                </c:pt>
              </c:numCache>
            </c:numRef>
          </c:val>
          <c:extLst>
            <c:ext xmlns:c16="http://schemas.microsoft.com/office/drawing/2014/chart" uri="{C3380CC4-5D6E-409C-BE32-E72D297353CC}">
              <c16:uniqueId val="{00000002-50E3-47EB-8C10-906C33F209FD}"/>
            </c:ext>
          </c:extLst>
        </c:ser>
        <c:ser>
          <c:idx val="3"/>
          <c:order val="3"/>
          <c:tx>
            <c:strRef>
              <c:f>Sheet1!$E$1</c:f>
              <c:strCache>
                <c:ptCount val="1"/>
                <c:pt idx="0">
                  <c:v>ASO-TSO-BSO/ASO-TSO-BSO-KSO</c:v>
                </c:pt>
              </c:strCache>
            </c:strRef>
          </c:tx>
          <c:spPr>
            <a:solidFill>
              <a:schemeClr val="accent1">
                <a:lumMod val="60000"/>
              </a:schemeClr>
            </a:solidFill>
            <a:ln>
              <a:noFill/>
            </a:ln>
            <a:effectLst/>
          </c:spPr>
          <c:invertIfNegative val="0"/>
          <c:cat>
            <c:strRef>
              <c:f>Sheet1!$A$2:$A$5</c:f>
              <c:strCache>
                <c:ptCount val="4"/>
                <c:pt idx="0">
                  <c:v>arbeiders</c:v>
                </c:pt>
                <c:pt idx="1">
                  <c:v>lagere middenklasse</c:v>
                </c:pt>
                <c:pt idx="2">
                  <c:v>middenklasse</c:v>
                </c:pt>
                <c:pt idx="3">
                  <c:v>hogere middenklasse</c:v>
                </c:pt>
              </c:strCache>
            </c:strRef>
          </c:cat>
          <c:val>
            <c:numRef>
              <c:f>Sheet1!$E$2:$E$5</c:f>
              <c:numCache>
                <c:formatCode>0.00%</c:formatCode>
                <c:ptCount val="4"/>
                <c:pt idx="0">
                  <c:v>0.23499999999999999</c:v>
                </c:pt>
                <c:pt idx="1">
                  <c:v>0.19500000000000001</c:v>
                </c:pt>
                <c:pt idx="2">
                  <c:v>0.14099999999999999</c:v>
                </c:pt>
                <c:pt idx="3">
                  <c:v>0.107</c:v>
                </c:pt>
              </c:numCache>
            </c:numRef>
          </c:val>
          <c:extLst>
            <c:ext xmlns:c16="http://schemas.microsoft.com/office/drawing/2014/chart" uri="{C3380CC4-5D6E-409C-BE32-E72D297353CC}">
              <c16:uniqueId val="{00000003-50E3-47EB-8C10-906C33F209FD}"/>
            </c:ext>
          </c:extLst>
        </c:ser>
        <c:ser>
          <c:idx val="4"/>
          <c:order val="4"/>
          <c:tx>
            <c:strRef>
              <c:f>Sheet1!$F$1</c:f>
              <c:strCache>
                <c:ptCount val="1"/>
                <c:pt idx="0">
                  <c:v>middenschool</c:v>
                </c:pt>
              </c:strCache>
            </c:strRef>
          </c:tx>
          <c:spPr>
            <a:solidFill>
              <a:schemeClr val="accent3">
                <a:lumMod val="60000"/>
              </a:schemeClr>
            </a:solidFill>
            <a:ln>
              <a:noFill/>
            </a:ln>
            <a:effectLst/>
          </c:spPr>
          <c:invertIfNegative val="0"/>
          <c:cat>
            <c:strRef>
              <c:f>Sheet1!$A$2:$A$5</c:f>
              <c:strCache>
                <c:ptCount val="4"/>
                <c:pt idx="0">
                  <c:v>arbeiders</c:v>
                </c:pt>
                <c:pt idx="1">
                  <c:v>lagere middenklasse</c:v>
                </c:pt>
                <c:pt idx="2">
                  <c:v>middenklasse</c:v>
                </c:pt>
                <c:pt idx="3">
                  <c:v>hogere middenklasse</c:v>
                </c:pt>
              </c:strCache>
            </c:strRef>
          </c:cat>
          <c:val>
            <c:numRef>
              <c:f>Sheet1!$F$2:$F$5</c:f>
              <c:numCache>
                <c:formatCode>0.00%</c:formatCode>
                <c:ptCount val="4"/>
                <c:pt idx="0">
                  <c:v>9.6000000000000002E-2</c:v>
                </c:pt>
                <c:pt idx="1">
                  <c:v>7.6999999999999999E-2</c:v>
                </c:pt>
                <c:pt idx="2">
                  <c:v>5.8000000000000003E-2</c:v>
                </c:pt>
                <c:pt idx="3" formatCode="0%">
                  <c:v>0.02</c:v>
                </c:pt>
              </c:numCache>
            </c:numRef>
          </c:val>
          <c:extLst>
            <c:ext xmlns:c16="http://schemas.microsoft.com/office/drawing/2014/chart" uri="{C3380CC4-5D6E-409C-BE32-E72D297353CC}">
              <c16:uniqueId val="{00000004-50E3-47EB-8C10-906C33F209FD}"/>
            </c:ext>
          </c:extLst>
        </c:ser>
        <c:dLbls>
          <c:showLegendKey val="0"/>
          <c:showVal val="0"/>
          <c:showCatName val="0"/>
          <c:showSerName val="0"/>
          <c:showPercent val="0"/>
          <c:showBubbleSize val="0"/>
        </c:dLbls>
        <c:gapWidth val="150"/>
        <c:overlap val="100"/>
        <c:axId val="401182256"/>
        <c:axId val="401187504"/>
      </c:barChart>
      <c:catAx>
        <c:axId val="401182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01187504"/>
        <c:crosses val="autoZero"/>
        <c:auto val="1"/>
        <c:lblAlgn val="ctr"/>
        <c:lblOffset val="100"/>
        <c:noMultiLvlLbl val="0"/>
      </c:catAx>
      <c:valAx>
        <c:axId val="401187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0118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nl-BE" sz="1800" b="1">
                <a:latin typeface="Helvetica" panose="020B0604020202020204" pitchFamily="34" charset="0"/>
                <a:cs typeface="Helvetica" panose="020B0604020202020204" pitchFamily="34" charset="0"/>
              </a:rPr>
              <a:t>studiekeuze</a:t>
            </a:r>
            <a:r>
              <a:rPr lang="nl-BE" sz="1800" b="1" baseline="0">
                <a:latin typeface="Helvetica" panose="020B0604020202020204" pitchFamily="34" charset="0"/>
                <a:cs typeface="Helvetica" panose="020B0604020202020204" pitchFamily="34" charset="0"/>
              </a:rPr>
              <a:t> naargelang etnische achtergrond</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studiekEtnic!$B$1</c:f>
              <c:strCache>
                <c:ptCount val="1"/>
                <c:pt idx="0">
                  <c:v>B-stroom</c:v>
                </c:pt>
              </c:strCache>
            </c:strRef>
          </c:tx>
          <c:spPr>
            <a:solidFill>
              <a:schemeClr val="accent1"/>
            </a:solidFill>
            <a:ln>
              <a:noFill/>
            </a:ln>
            <a:effectLst/>
          </c:spPr>
          <c:invertIfNegative val="0"/>
          <c:cat>
            <c:strRef>
              <c:f>studiekEtnic!$A$2:$A$6</c:f>
              <c:strCache>
                <c:ptCount val="5"/>
                <c:pt idx="0">
                  <c:v>België of Noord-West-Europa</c:v>
                </c:pt>
                <c:pt idx="1">
                  <c:v>Oost-Europa</c:v>
                </c:pt>
                <c:pt idx="2">
                  <c:v>Maghreb</c:v>
                </c:pt>
                <c:pt idx="3">
                  <c:v>Turkije</c:v>
                </c:pt>
                <c:pt idx="4">
                  <c:v>andere</c:v>
                </c:pt>
              </c:strCache>
            </c:strRef>
          </c:cat>
          <c:val>
            <c:numRef>
              <c:f>studiekEtnic!$B$2:$B$6</c:f>
              <c:numCache>
                <c:formatCode>0.00%</c:formatCode>
                <c:ptCount val="5"/>
                <c:pt idx="0">
                  <c:v>2.4E-2</c:v>
                </c:pt>
                <c:pt idx="1">
                  <c:v>7.8E-2</c:v>
                </c:pt>
                <c:pt idx="2">
                  <c:v>3.3000000000000002E-2</c:v>
                </c:pt>
                <c:pt idx="3">
                  <c:v>5.5E-2</c:v>
                </c:pt>
                <c:pt idx="4">
                  <c:v>2.4E-2</c:v>
                </c:pt>
              </c:numCache>
            </c:numRef>
          </c:val>
          <c:extLst>
            <c:ext xmlns:c16="http://schemas.microsoft.com/office/drawing/2014/chart" uri="{C3380CC4-5D6E-409C-BE32-E72D297353CC}">
              <c16:uniqueId val="{00000000-B2CD-4908-B3C8-4C3AC1256C3B}"/>
            </c:ext>
          </c:extLst>
        </c:ser>
        <c:ser>
          <c:idx val="1"/>
          <c:order val="1"/>
          <c:tx>
            <c:strRef>
              <c:f>studiekEtnic!$C$1</c:f>
              <c:strCache>
                <c:ptCount val="1"/>
                <c:pt idx="0">
                  <c:v>Latijn</c:v>
                </c:pt>
              </c:strCache>
            </c:strRef>
          </c:tx>
          <c:spPr>
            <a:solidFill>
              <a:schemeClr val="accent3"/>
            </a:solidFill>
            <a:ln>
              <a:noFill/>
            </a:ln>
            <a:effectLst/>
          </c:spPr>
          <c:invertIfNegative val="0"/>
          <c:cat>
            <c:strRef>
              <c:f>studiekEtnic!$A$2:$A$6</c:f>
              <c:strCache>
                <c:ptCount val="5"/>
                <c:pt idx="0">
                  <c:v>België of Noord-West-Europa</c:v>
                </c:pt>
                <c:pt idx="1">
                  <c:v>Oost-Europa</c:v>
                </c:pt>
                <c:pt idx="2">
                  <c:v>Maghreb</c:v>
                </c:pt>
                <c:pt idx="3">
                  <c:v>Turkije</c:v>
                </c:pt>
                <c:pt idx="4">
                  <c:v>andere</c:v>
                </c:pt>
              </c:strCache>
            </c:strRef>
          </c:cat>
          <c:val>
            <c:numRef>
              <c:f>studiekEtnic!$C$2:$C$6</c:f>
              <c:numCache>
                <c:formatCode>0.00%</c:formatCode>
                <c:ptCount val="5"/>
                <c:pt idx="0">
                  <c:v>0.40799999999999997</c:v>
                </c:pt>
                <c:pt idx="1">
                  <c:v>0.28100000000000003</c:v>
                </c:pt>
                <c:pt idx="2">
                  <c:v>0.20699999999999999</c:v>
                </c:pt>
                <c:pt idx="3">
                  <c:v>0.247</c:v>
                </c:pt>
                <c:pt idx="4">
                  <c:v>0.315</c:v>
                </c:pt>
              </c:numCache>
            </c:numRef>
          </c:val>
          <c:extLst>
            <c:ext xmlns:c16="http://schemas.microsoft.com/office/drawing/2014/chart" uri="{C3380CC4-5D6E-409C-BE32-E72D297353CC}">
              <c16:uniqueId val="{00000001-B2CD-4908-B3C8-4C3AC1256C3B}"/>
            </c:ext>
          </c:extLst>
        </c:ser>
        <c:ser>
          <c:idx val="2"/>
          <c:order val="2"/>
          <c:tx>
            <c:strRef>
              <c:f>studiekEtnic!$D$1</c:f>
              <c:strCache>
                <c:ptCount val="1"/>
                <c:pt idx="0">
                  <c:v>moderne</c:v>
                </c:pt>
              </c:strCache>
            </c:strRef>
          </c:tx>
          <c:spPr>
            <a:solidFill>
              <a:schemeClr val="accent5"/>
            </a:solidFill>
            <a:ln>
              <a:noFill/>
            </a:ln>
            <a:effectLst/>
          </c:spPr>
          <c:invertIfNegative val="0"/>
          <c:cat>
            <c:strRef>
              <c:f>studiekEtnic!$A$2:$A$6</c:f>
              <c:strCache>
                <c:ptCount val="5"/>
                <c:pt idx="0">
                  <c:v>België of Noord-West-Europa</c:v>
                </c:pt>
                <c:pt idx="1">
                  <c:v>Oost-Europa</c:v>
                </c:pt>
                <c:pt idx="2">
                  <c:v>Maghreb</c:v>
                </c:pt>
                <c:pt idx="3">
                  <c:v>Turkije</c:v>
                </c:pt>
                <c:pt idx="4">
                  <c:v>andere</c:v>
                </c:pt>
              </c:strCache>
            </c:strRef>
          </c:cat>
          <c:val>
            <c:numRef>
              <c:f>studiekEtnic!$D$2:$D$6</c:f>
              <c:numCache>
                <c:formatCode>0.00%</c:formatCode>
                <c:ptCount val="5"/>
                <c:pt idx="0" formatCode="0%">
                  <c:v>0.4</c:v>
                </c:pt>
                <c:pt idx="1">
                  <c:v>0.36699999999999999</c:v>
                </c:pt>
                <c:pt idx="2">
                  <c:v>0.59599999999999997</c:v>
                </c:pt>
                <c:pt idx="3" formatCode="0%">
                  <c:v>0.56000000000000005</c:v>
                </c:pt>
                <c:pt idx="4">
                  <c:v>0.55200000000000005</c:v>
                </c:pt>
              </c:numCache>
            </c:numRef>
          </c:val>
          <c:extLst>
            <c:ext xmlns:c16="http://schemas.microsoft.com/office/drawing/2014/chart" uri="{C3380CC4-5D6E-409C-BE32-E72D297353CC}">
              <c16:uniqueId val="{00000002-B2CD-4908-B3C8-4C3AC1256C3B}"/>
            </c:ext>
          </c:extLst>
        </c:ser>
        <c:ser>
          <c:idx val="3"/>
          <c:order val="3"/>
          <c:tx>
            <c:strRef>
              <c:f>studiekEtnic!$E$1</c:f>
              <c:strCache>
                <c:ptCount val="1"/>
                <c:pt idx="0">
                  <c:v>technische/kunstoptie</c:v>
                </c:pt>
              </c:strCache>
            </c:strRef>
          </c:tx>
          <c:spPr>
            <a:solidFill>
              <a:schemeClr val="accent1">
                <a:lumMod val="60000"/>
              </a:schemeClr>
            </a:solidFill>
            <a:ln>
              <a:noFill/>
            </a:ln>
            <a:effectLst/>
          </c:spPr>
          <c:invertIfNegative val="0"/>
          <c:cat>
            <c:strRef>
              <c:f>studiekEtnic!$A$2:$A$6</c:f>
              <c:strCache>
                <c:ptCount val="5"/>
                <c:pt idx="0">
                  <c:v>België of Noord-West-Europa</c:v>
                </c:pt>
                <c:pt idx="1">
                  <c:v>Oost-Europa</c:v>
                </c:pt>
                <c:pt idx="2">
                  <c:v>Maghreb</c:v>
                </c:pt>
                <c:pt idx="3">
                  <c:v>Turkije</c:v>
                </c:pt>
                <c:pt idx="4">
                  <c:v>andere</c:v>
                </c:pt>
              </c:strCache>
            </c:strRef>
          </c:cat>
          <c:val>
            <c:numRef>
              <c:f>studiekEtnic!$E$2:$E$6</c:f>
              <c:numCache>
                <c:formatCode>0.00%</c:formatCode>
                <c:ptCount val="5"/>
                <c:pt idx="0">
                  <c:v>0.16800000000000001</c:v>
                </c:pt>
                <c:pt idx="1">
                  <c:v>0.27400000000000002</c:v>
                </c:pt>
                <c:pt idx="2">
                  <c:v>0.16400000000000001</c:v>
                </c:pt>
                <c:pt idx="3">
                  <c:v>0.13800000000000001</c:v>
                </c:pt>
                <c:pt idx="4">
                  <c:v>0.109</c:v>
                </c:pt>
              </c:numCache>
            </c:numRef>
          </c:val>
          <c:extLst>
            <c:ext xmlns:c16="http://schemas.microsoft.com/office/drawing/2014/chart" uri="{C3380CC4-5D6E-409C-BE32-E72D297353CC}">
              <c16:uniqueId val="{00000003-B2CD-4908-B3C8-4C3AC1256C3B}"/>
            </c:ext>
          </c:extLst>
        </c:ser>
        <c:dLbls>
          <c:showLegendKey val="0"/>
          <c:showVal val="0"/>
          <c:showCatName val="0"/>
          <c:showSerName val="0"/>
          <c:showPercent val="0"/>
          <c:showBubbleSize val="0"/>
        </c:dLbls>
        <c:gapWidth val="219"/>
        <c:overlap val="-27"/>
        <c:axId val="433095624"/>
        <c:axId val="433093984"/>
      </c:barChart>
      <c:catAx>
        <c:axId val="43309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33093984"/>
        <c:crossesAt val="0"/>
        <c:auto val="1"/>
        <c:lblAlgn val="ctr"/>
        <c:lblOffset val="100"/>
        <c:noMultiLvlLbl val="0"/>
      </c:catAx>
      <c:valAx>
        <c:axId val="433093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33095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a:latin typeface="Helvetica" panose="020B0604020202020204" pitchFamily="34" charset="0"/>
                <a:cs typeface="Helvetica" panose="020B0604020202020204" pitchFamily="34" charset="0"/>
              </a:rPr>
              <a:t>studieadvies</a:t>
            </a:r>
            <a:r>
              <a:rPr lang="nl-BE" sz="1800" baseline="0">
                <a:latin typeface="Helvetica" panose="020B0604020202020204" pitchFamily="34" charset="0"/>
                <a:cs typeface="Helvetica" panose="020B0604020202020204" pitchFamily="34" charset="0"/>
              </a:rPr>
              <a:t> naar sociale klasse achtergrond</a:t>
            </a:r>
            <a:endParaRPr lang="nl-BE" sz="1800">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advies!$B$1</c:f>
              <c:strCache>
                <c:ptCount val="1"/>
                <c:pt idx="0">
                  <c:v>B-stroom</c:v>
                </c:pt>
              </c:strCache>
            </c:strRef>
          </c:tx>
          <c:spPr>
            <a:solidFill>
              <a:schemeClr val="dk1">
                <a:tint val="88500"/>
              </a:schemeClr>
            </a:solidFill>
            <a:ln>
              <a:noFill/>
            </a:ln>
            <a:effectLst/>
          </c:spPr>
          <c:invertIfNegative val="0"/>
          <c:cat>
            <c:strRef>
              <c:f>advies!$A$2:$A$5</c:f>
              <c:strCache>
                <c:ptCount val="4"/>
                <c:pt idx="0">
                  <c:v>arbeidersklasse</c:v>
                </c:pt>
                <c:pt idx="1">
                  <c:v>lagere middenklasse</c:v>
                </c:pt>
                <c:pt idx="2">
                  <c:v>middenklasse</c:v>
                </c:pt>
                <c:pt idx="3">
                  <c:v>hogere middenklasse</c:v>
                </c:pt>
              </c:strCache>
            </c:strRef>
          </c:cat>
          <c:val>
            <c:numRef>
              <c:f>advies!$B$2:$B$5</c:f>
              <c:numCache>
                <c:formatCode>0.00%</c:formatCode>
                <c:ptCount val="4"/>
                <c:pt idx="0">
                  <c:v>0.186</c:v>
                </c:pt>
                <c:pt idx="1">
                  <c:v>0.107</c:v>
                </c:pt>
                <c:pt idx="2">
                  <c:v>2.5000000000000001E-2</c:v>
                </c:pt>
                <c:pt idx="3">
                  <c:v>1.2999999999999999E-2</c:v>
                </c:pt>
              </c:numCache>
            </c:numRef>
          </c:val>
          <c:extLst>
            <c:ext xmlns:c16="http://schemas.microsoft.com/office/drawing/2014/chart" uri="{C3380CC4-5D6E-409C-BE32-E72D297353CC}">
              <c16:uniqueId val="{00000000-F5C6-4F87-B93B-46133B9F7394}"/>
            </c:ext>
          </c:extLst>
        </c:ser>
        <c:ser>
          <c:idx val="1"/>
          <c:order val="1"/>
          <c:tx>
            <c:strRef>
              <c:f>advies!$C$1</c:f>
              <c:strCache>
                <c:ptCount val="1"/>
                <c:pt idx="0">
                  <c:v>Latijn</c:v>
                </c:pt>
              </c:strCache>
            </c:strRef>
          </c:tx>
          <c:spPr>
            <a:solidFill>
              <a:schemeClr val="dk1">
                <a:tint val="55000"/>
              </a:schemeClr>
            </a:solidFill>
            <a:ln>
              <a:noFill/>
            </a:ln>
            <a:effectLst/>
          </c:spPr>
          <c:invertIfNegative val="0"/>
          <c:cat>
            <c:strRef>
              <c:f>advies!$A$2:$A$5</c:f>
              <c:strCache>
                <c:ptCount val="4"/>
                <c:pt idx="0">
                  <c:v>arbeidersklasse</c:v>
                </c:pt>
                <c:pt idx="1">
                  <c:v>lagere middenklasse</c:v>
                </c:pt>
                <c:pt idx="2">
                  <c:v>middenklasse</c:v>
                </c:pt>
                <c:pt idx="3">
                  <c:v>hogere middenklasse</c:v>
                </c:pt>
              </c:strCache>
            </c:strRef>
          </c:cat>
          <c:val>
            <c:numRef>
              <c:f>advies!$C$2:$C$5</c:f>
              <c:numCache>
                <c:formatCode>0.00%</c:formatCode>
                <c:ptCount val="4"/>
                <c:pt idx="0">
                  <c:v>9.2999999999999999E-2</c:v>
                </c:pt>
                <c:pt idx="1">
                  <c:v>0.13400000000000001</c:v>
                </c:pt>
                <c:pt idx="2">
                  <c:v>0.312</c:v>
                </c:pt>
                <c:pt idx="3">
                  <c:v>0.503</c:v>
                </c:pt>
              </c:numCache>
            </c:numRef>
          </c:val>
          <c:extLst>
            <c:ext xmlns:c16="http://schemas.microsoft.com/office/drawing/2014/chart" uri="{C3380CC4-5D6E-409C-BE32-E72D297353CC}">
              <c16:uniqueId val="{00000001-F5C6-4F87-B93B-46133B9F7394}"/>
            </c:ext>
          </c:extLst>
        </c:ser>
        <c:ser>
          <c:idx val="2"/>
          <c:order val="2"/>
          <c:tx>
            <c:strRef>
              <c:f>advies!$D$1</c:f>
              <c:strCache>
                <c:ptCount val="1"/>
                <c:pt idx="0">
                  <c:v>moderne</c:v>
                </c:pt>
              </c:strCache>
            </c:strRef>
          </c:tx>
          <c:spPr>
            <a:solidFill>
              <a:schemeClr val="dk1">
                <a:tint val="75000"/>
              </a:schemeClr>
            </a:solidFill>
            <a:ln>
              <a:noFill/>
            </a:ln>
            <a:effectLst/>
          </c:spPr>
          <c:invertIfNegative val="0"/>
          <c:cat>
            <c:strRef>
              <c:f>advies!$A$2:$A$5</c:f>
              <c:strCache>
                <c:ptCount val="4"/>
                <c:pt idx="0">
                  <c:v>arbeidersklasse</c:v>
                </c:pt>
                <c:pt idx="1">
                  <c:v>lagere middenklasse</c:v>
                </c:pt>
                <c:pt idx="2">
                  <c:v>middenklasse</c:v>
                </c:pt>
                <c:pt idx="3">
                  <c:v>hogere middenklasse</c:v>
                </c:pt>
              </c:strCache>
            </c:strRef>
          </c:cat>
          <c:val>
            <c:numRef>
              <c:f>advies!$D$2:$D$5</c:f>
              <c:numCache>
                <c:formatCode>0.00%</c:formatCode>
                <c:ptCount val="4"/>
                <c:pt idx="0">
                  <c:v>0.38900000000000001</c:v>
                </c:pt>
                <c:pt idx="1">
                  <c:v>0.47099999999999997</c:v>
                </c:pt>
                <c:pt idx="2">
                  <c:v>0.46</c:v>
                </c:pt>
                <c:pt idx="3">
                  <c:v>0.35299999999999998</c:v>
                </c:pt>
              </c:numCache>
            </c:numRef>
          </c:val>
          <c:extLst>
            <c:ext xmlns:c16="http://schemas.microsoft.com/office/drawing/2014/chart" uri="{C3380CC4-5D6E-409C-BE32-E72D297353CC}">
              <c16:uniqueId val="{00000002-F5C6-4F87-B93B-46133B9F7394}"/>
            </c:ext>
          </c:extLst>
        </c:ser>
        <c:ser>
          <c:idx val="3"/>
          <c:order val="3"/>
          <c:tx>
            <c:strRef>
              <c:f>advies!$E$1</c:f>
              <c:strCache>
                <c:ptCount val="1"/>
                <c:pt idx="0">
                  <c:v>technische of kunst</c:v>
                </c:pt>
              </c:strCache>
            </c:strRef>
          </c:tx>
          <c:spPr>
            <a:solidFill>
              <a:schemeClr val="dk1">
                <a:tint val="98500"/>
              </a:schemeClr>
            </a:solidFill>
            <a:ln>
              <a:noFill/>
            </a:ln>
            <a:effectLst/>
          </c:spPr>
          <c:invertIfNegative val="0"/>
          <c:cat>
            <c:strRef>
              <c:f>advies!$A$2:$A$5</c:f>
              <c:strCache>
                <c:ptCount val="4"/>
                <c:pt idx="0">
                  <c:v>arbeidersklasse</c:v>
                </c:pt>
                <c:pt idx="1">
                  <c:v>lagere middenklasse</c:v>
                </c:pt>
                <c:pt idx="2">
                  <c:v>middenklasse</c:v>
                </c:pt>
                <c:pt idx="3">
                  <c:v>hogere middenklasse</c:v>
                </c:pt>
              </c:strCache>
            </c:strRef>
          </c:cat>
          <c:val>
            <c:numRef>
              <c:f>advies!$E$2:$E$5</c:f>
              <c:numCache>
                <c:formatCode>0.00%</c:formatCode>
                <c:ptCount val="4"/>
                <c:pt idx="0">
                  <c:v>0.33200000000000002</c:v>
                </c:pt>
                <c:pt idx="1">
                  <c:v>0.28699999999999998</c:v>
                </c:pt>
                <c:pt idx="2">
                  <c:v>0.20399999999999999</c:v>
                </c:pt>
                <c:pt idx="3">
                  <c:v>0.13100000000000001</c:v>
                </c:pt>
              </c:numCache>
            </c:numRef>
          </c:val>
          <c:extLst>
            <c:ext xmlns:c16="http://schemas.microsoft.com/office/drawing/2014/chart" uri="{C3380CC4-5D6E-409C-BE32-E72D297353CC}">
              <c16:uniqueId val="{00000003-F5C6-4F87-B93B-46133B9F7394}"/>
            </c:ext>
          </c:extLst>
        </c:ser>
        <c:dLbls>
          <c:showLegendKey val="0"/>
          <c:showVal val="0"/>
          <c:showCatName val="0"/>
          <c:showSerName val="0"/>
          <c:showPercent val="0"/>
          <c:showBubbleSize val="0"/>
        </c:dLbls>
        <c:gapWidth val="75"/>
        <c:overlap val="-25"/>
        <c:axId val="132662272"/>
        <c:axId val="133974272"/>
      </c:barChart>
      <c:catAx>
        <c:axId val="1326622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133974272"/>
        <c:crosses val="autoZero"/>
        <c:auto val="1"/>
        <c:lblAlgn val="ctr"/>
        <c:lblOffset val="100"/>
        <c:noMultiLvlLbl val="0"/>
      </c:catAx>
      <c:valAx>
        <c:axId val="13397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132662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a:latin typeface="Helvetica" panose="020B0604020202020204" pitchFamily="34" charset="0"/>
                <a:cs typeface="Helvetica" panose="020B0604020202020204" pitchFamily="34" charset="0"/>
              </a:rPr>
              <a:t>%</a:t>
            </a:r>
            <a:r>
              <a:rPr lang="nl-BE" sz="1800" baseline="0">
                <a:latin typeface="Helvetica" panose="020B0604020202020204" pitchFamily="34" charset="0"/>
                <a:cs typeface="Helvetica" panose="020B0604020202020204" pitchFamily="34" charset="0"/>
              </a:rPr>
              <a:t> leerlingen eens met stelling</a:t>
            </a:r>
          </a:p>
          <a:p>
            <a:pPr>
              <a:defRPr/>
            </a:pPr>
            <a:r>
              <a:rPr lang="nl-BE" sz="1800" baseline="0">
                <a:latin typeface="Helvetica" panose="020B0604020202020204" pitchFamily="34" charset="0"/>
                <a:cs typeface="Helvetica" panose="020B0604020202020204" pitchFamily="34" charset="0"/>
              </a:rPr>
              <a:t>'Ik kreeg genoeg informatie van mijn leerkrachten in de lagere school'</a:t>
            </a:r>
            <a:endParaRPr lang="nl-BE" sz="1800">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'[TevredenheidPoM_2017 11 24 (003).xlsx]Sheet1'!$B$1</c:f>
              <c:strCache>
                <c:ptCount val="1"/>
                <c:pt idx="0">
                  <c:v>postmeting C1</c:v>
                </c:pt>
              </c:strCache>
            </c:strRef>
          </c:tx>
          <c:spPr>
            <a:solidFill>
              <a:schemeClr val="accent1"/>
            </a:solidFill>
            <a:ln>
              <a:noFill/>
            </a:ln>
            <a:effectLst/>
          </c:spPr>
          <c:invertIfNegative val="0"/>
          <c:cat>
            <c:strRef>
              <c:f>'[TevredenheidPoM_2017 11 24 (003).xlsx]Sheet1'!$A$2:$A$5</c:f>
              <c:strCache>
                <c:ptCount val="4"/>
                <c:pt idx="0">
                  <c:v>E+</c:v>
                </c:pt>
                <c:pt idx="1">
                  <c:v>E- (1)</c:v>
                </c:pt>
                <c:pt idx="2">
                  <c:v>E- (2)</c:v>
                </c:pt>
                <c:pt idx="3">
                  <c:v>C</c:v>
                </c:pt>
              </c:strCache>
            </c:strRef>
          </c:cat>
          <c:val>
            <c:numRef>
              <c:f>'[TevredenheidPoM_2017 11 24 (003).xlsx]Sheet1'!$B$2:$B$5</c:f>
              <c:numCache>
                <c:formatCode>0.00%</c:formatCode>
                <c:ptCount val="4"/>
                <c:pt idx="0">
                  <c:v>0.70750000000000002</c:v>
                </c:pt>
                <c:pt idx="1">
                  <c:v>0.72950000000000004</c:v>
                </c:pt>
                <c:pt idx="2">
                  <c:v>0.6966</c:v>
                </c:pt>
                <c:pt idx="3">
                  <c:v>0.70099999999999996</c:v>
                </c:pt>
              </c:numCache>
            </c:numRef>
          </c:val>
          <c:extLst>
            <c:ext xmlns:c16="http://schemas.microsoft.com/office/drawing/2014/chart" uri="{C3380CC4-5D6E-409C-BE32-E72D297353CC}">
              <c16:uniqueId val="{00000000-EB32-4AAF-A896-FDF82151A40A}"/>
            </c:ext>
          </c:extLst>
        </c:ser>
        <c:ser>
          <c:idx val="1"/>
          <c:order val="1"/>
          <c:tx>
            <c:strRef>
              <c:f>'[TevredenheidPoM_2017 11 24 (003).xlsx]Sheet1'!$C$1</c:f>
              <c:strCache>
                <c:ptCount val="1"/>
                <c:pt idx="0">
                  <c:v>postmeting C2</c:v>
                </c:pt>
              </c:strCache>
            </c:strRef>
          </c:tx>
          <c:spPr>
            <a:solidFill>
              <a:schemeClr val="accent3"/>
            </a:solidFill>
            <a:ln>
              <a:noFill/>
            </a:ln>
            <a:effectLst/>
          </c:spPr>
          <c:invertIfNegative val="0"/>
          <c:cat>
            <c:strRef>
              <c:f>'[TevredenheidPoM_2017 11 24 (003).xlsx]Sheet1'!$A$2:$A$5</c:f>
              <c:strCache>
                <c:ptCount val="4"/>
                <c:pt idx="0">
                  <c:v>E+</c:v>
                </c:pt>
                <c:pt idx="1">
                  <c:v>E- (1)</c:v>
                </c:pt>
                <c:pt idx="2">
                  <c:v>E- (2)</c:v>
                </c:pt>
                <c:pt idx="3">
                  <c:v>C</c:v>
                </c:pt>
              </c:strCache>
            </c:strRef>
          </c:cat>
          <c:val>
            <c:numRef>
              <c:f>'[TevredenheidPoM_2017 11 24 (003).xlsx]Sheet1'!$C$2:$C$5</c:f>
              <c:numCache>
                <c:formatCode>0.00%</c:formatCode>
                <c:ptCount val="4"/>
                <c:pt idx="0">
                  <c:v>0.79800000000000004</c:v>
                </c:pt>
                <c:pt idx="1">
                  <c:v>0.70309999999999995</c:v>
                </c:pt>
                <c:pt idx="2">
                  <c:v>0.622</c:v>
                </c:pt>
                <c:pt idx="3">
                  <c:v>0.70050000000000001</c:v>
                </c:pt>
              </c:numCache>
            </c:numRef>
          </c:val>
          <c:extLst>
            <c:ext xmlns:c16="http://schemas.microsoft.com/office/drawing/2014/chart" uri="{C3380CC4-5D6E-409C-BE32-E72D297353CC}">
              <c16:uniqueId val="{00000001-EB32-4AAF-A896-FDF82151A40A}"/>
            </c:ext>
          </c:extLst>
        </c:ser>
        <c:dLbls>
          <c:showLegendKey val="0"/>
          <c:showVal val="0"/>
          <c:showCatName val="0"/>
          <c:showSerName val="0"/>
          <c:showPercent val="0"/>
          <c:showBubbleSize val="0"/>
        </c:dLbls>
        <c:gapWidth val="219"/>
        <c:overlap val="-27"/>
        <c:axId val="572137496"/>
        <c:axId val="572134544"/>
      </c:barChart>
      <c:catAx>
        <c:axId val="57213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72134544"/>
        <c:crosses val="autoZero"/>
        <c:auto val="1"/>
        <c:lblAlgn val="ctr"/>
        <c:lblOffset val="100"/>
        <c:noMultiLvlLbl val="0"/>
      </c:catAx>
      <c:valAx>
        <c:axId val="572134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72137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a:latin typeface="Helvetica" panose="020B0604020202020204" pitchFamily="34" charset="0"/>
                <a:cs typeface="Helvetica" panose="020B0604020202020204" pitchFamily="34" charset="0"/>
              </a:rPr>
              <a:t>%</a:t>
            </a:r>
            <a:r>
              <a:rPr lang="nl-BE" sz="1800" baseline="0">
                <a:latin typeface="Helvetica" panose="020B0604020202020204" pitchFamily="34" charset="0"/>
                <a:cs typeface="Helvetica" panose="020B0604020202020204" pitchFamily="34" charset="0"/>
              </a:rPr>
              <a:t> leerlingen eens met de stelling 'Door wat ik gedaan heb op de lagere school rond studiekeuze, heb ik goed kunnen kiezen voor het middelbaar'</a:t>
            </a:r>
            <a:endParaRPr lang="nl-BE" sz="1800">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'[TevredenheidPoM_2017 11 24 (003).xlsx]Sheet2'!$B$1</c:f>
              <c:strCache>
                <c:ptCount val="1"/>
                <c:pt idx="0">
                  <c:v>postmeting C1</c:v>
                </c:pt>
              </c:strCache>
            </c:strRef>
          </c:tx>
          <c:spPr>
            <a:solidFill>
              <a:schemeClr val="accent1"/>
            </a:solidFill>
            <a:ln>
              <a:noFill/>
            </a:ln>
            <a:effectLst/>
          </c:spPr>
          <c:invertIfNegative val="0"/>
          <c:cat>
            <c:strRef>
              <c:f>'[TevredenheidPoM_2017 11 24 (003).xlsx]Sheet2'!$A$2:$A$5</c:f>
              <c:strCache>
                <c:ptCount val="4"/>
                <c:pt idx="0">
                  <c:v>E+</c:v>
                </c:pt>
                <c:pt idx="1">
                  <c:v>E- (1)</c:v>
                </c:pt>
                <c:pt idx="2">
                  <c:v>E- (2)</c:v>
                </c:pt>
                <c:pt idx="3">
                  <c:v>C</c:v>
                </c:pt>
              </c:strCache>
            </c:strRef>
          </c:cat>
          <c:val>
            <c:numRef>
              <c:f>'[TevredenheidPoM_2017 11 24 (003).xlsx]Sheet2'!$B$2:$B$5</c:f>
              <c:numCache>
                <c:formatCode>0.00%</c:formatCode>
                <c:ptCount val="4"/>
                <c:pt idx="0">
                  <c:v>0.52339999999999998</c:v>
                </c:pt>
                <c:pt idx="1">
                  <c:v>0.60329999999999995</c:v>
                </c:pt>
                <c:pt idx="2">
                  <c:v>0.62919999999999998</c:v>
                </c:pt>
                <c:pt idx="3">
                  <c:v>0.58330000000000004</c:v>
                </c:pt>
              </c:numCache>
            </c:numRef>
          </c:val>
          <c:extLst>
            <c:ext xmlns:c16="http://schemas.microsoft.com/office/drawing/2014/chart" uri="{C3380CC4-5D6E-409C-BE32-E72D297353CC}">
              <c16:uniqueId val="{00000000-D549-4B3C-A53D-08AE268B18CD}"/>
            </c:ext>
          </c:extLst>
        </c:ser>
        <c:ser>
          <c:idx val="1"/>
          <c:order val="1"/>
          <c:tx>
            <c:strRef>
              <c:f>'[TevredenheidPoM_2017 11 24 (003).xlsx]Sheet2'!$C$1</c:f>
              <c:strCache>
                <c:ptCount val="1"/>
                <c:pt idx="0">
                  <c:v>postmeting C2</c:v>
                </c:pt>
              </c:strCache>
            </c:strRef>
          </c:tx>
          <c:spPr>
            <a:solidFill>
              <a:schemeClr val="accent3"/>
            </a:solidFill>
            <a:ln>
              <a:noFill/>
            </a:ln>
            <a:effectLst/>
          </c:spPr>
          <c:invertIfNegative val="0"/>
          <c:cat>
            <c:strRef>
              <c:f>'[TevredenheidPoM_2017 11 24 (003).xlsx]Sheet2'!$A$2:$A$5</c:f>
              <c:strCache>
                <c:ptCount val="4"/>
                <c:pt idx="0">
                  <c:v>E+</c:v>
                </c:pt>
                <c:pt idx="1">
                  <c:v>E- (1)</c:v>
                </c:pt>
                <c:pt idx="2">
                  <c:v>E- (2)</c:v>
                </c:pt>
                <c:pt idx="3">
                  <c:v>C</c:v>
                </c:pt>
              </c:strCache>
            </c:strRef>
          </c:cat>
          <c:val>
            <c:numRef>
              <c:f>'[TevredenheidPoM_2017 11 24 (003).xlsx]Sheet2'!$C$2:$C$5</c:f>
              <c:numCache>
                <c:formatCode>0.00%</c:formatCode>
                <c:ptCount val="4"/>
                <c:pt idx="0">
                  <c:v>0.65</c:v>
                </c:pt>
                <c:pt idx="1">
                  <c:v>0.59060000000000001</c:v>
                </c:pt>
                <c:pt idx="2">
                  <c:v>0.54879999999999995</c:v>
                </c:pt>
                <c:pt idx="3">
                  <c:v>0.625</c:v>
                </c:pt>
              </c:numCache>
            </c:numRef>
          </c:val>
          <c:extLst>
            <c:ext xmlns:c16="http://schemas.microsoft.com/office/drawing/2014/chart" uri="{C3380CC4-5D6E-409C-BE32-E72D297353CC}">
              <c16:uniqueId val="{00000001-D549-4B3C-A53D-08AE268B18CD}"/>
            </c:ext>
          </c:extLst>
        </c:ser>
        <c:dLbls>
          <c:showLegendKey val="0"/>
          <c:showVal val="0"/>
          <c:showCatName val="0"/>
          <c:showSerName val="0"/>
          <c:showPercent val="0"/>
          <c:showBubbleSize val="0"/>
        </c:dLbls>
        <c:gapWidth val="219"/>
        <c:overlap val="-27"/>
        <c:axId val="451784016"/>
        <c:axId val="578317048"/>
      </c:barChart>
      <c:catAx>
        <c:axId val="45178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78317048"/>
        <c:crosses val="autoZero"/>
        <c:auto val="1"/>
        <c:lblAlgn val="ctr"/>
        <c:lblOffset val="100"/>
        <c:noMultiLvlLbl val="0"/>
      </c:catAx>
      <c:valAx>
        <c:axId val="578317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451784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a:latin typeface="Helvetica" panose="020B0604020202020204" pitchFamily="34" charset="0"/>
                <a:cs typeface="Helvetica" panose="020B0604020202020204" pitchFamily="34" charset="0"/>
              </a:rPr>
              <a:t>%</a:t>
            </a:r>
            <a:r>
              <a:rPr lang="nl-BE" sz="1800" baseline="0">
                <a:latin typeface="Helvetica" panose="020B0604020202020204" pitchFamily="34" charset="0"/>
                <a:cs typeface="Helvetica" panose="020B0604020202020204" pitchFamily="34" charset="0"/>
              </a:rPr>
              <a:t> leerlingen eens met de stelling 'Ik weet nog heel goed waarom ik deze studierichting koos'</a:t>
            </a:r>
            <a:endParaRPr lang="nl-BE" sz="1800">
              <a:latin typeface="Helvetica" panose="020B0604020202020204" pitchFamily="34" charset="0"/>
              <a:cs typeface="Helvetica"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'[TevredenheidPoM_2017 11 24 (003).xlsx]Sheet3'!$B$1</c:f>
              <c:strCache>
                <c:ptCount val="1"/>
                <c:pt idx="0">
                  <c:v>postmeting C1</c:v>
                </c:pt>
              </c:strCache>
            </c:strRef>
          </c:tx>
          <c:spPr>
            <a:solidFill>
              <a:schemeClr val="accent1"/>
            </a:solidFill>
            <a:ln>
              <a:noFill/>
            </a:ln>
            <a:effectLst/>
          </c:spPr>
          <c:invertIfNegative val="0"/>
          <c:cat>
            <c:strRef>
              <c:f>'[TevredenheidPoM_2017 11 24 (003).xlsx]Sheet3'!$A$2:$A$5</c:f>
              <c:strCache>
                <c:ptCount val="4"/>
                <c:pt idx="0">
                  <c:v>E+</c:v>
                </c:pt>
                <c:pt idx="1">
                  <c:v>E- (1)</c:v>
                </c:pt>
                <c:pt idx="2">
                  <c:v>E- (2)</c:v>
                </c:pt>
                <c:pt idx="3">
                  <c:v>C</c:v>
                </c:pt>
              </c:strCache>
            </c:strRef>
          </c:cat>
          <c:val>
            <c:numRef>
              <c:f>'[TevredenheidPoM_2017 11 24 (003).xlsx]Sheet3'!$B$2:$B$5</c:f>
              <c:numCache>
                <c:formatCode>0.00%</c:formatCode>
                <c:ptCount val="4"/>
                <c:pt idx="0">
                  <c:v>0.62649999999999995</c:v>
                </c:pt>
                <c:pt idx="1">
                  <c:v>0.67769999999999997</c:v>
                </c:pt>
                <c:pt idx="2">
                  <c:v>0.73560000000000003</c:v>
                </c:pt>
                <c:pt idx="3">
                  <c:v>0.67</c:v>
                </c:pt>
              </c:numCache>
            </c:numRef>
          </c:val>
          <c:extLst>
            <c:ext xmlns:c16="http://schemas.microsoft.com/office/drawing/2014/chart" uri="{C3380CC4-5D6E-409C-BE32-E72D297353CC}">
              <c16:uniqueId val="{00000000-B705-4554-86D2-ACB6A3CA7ABD}"/>
            </c:ext>
          </c:extLst>
        </c:ser>
        <c:ser>
          <c:idx val="1"/>
          <c:order val="1"/>
          <c:tx>
            <c:strRef>
              <c:f>'[TevredenheidPoM_2017 11 24 (003).xlsx]Sheet3'!$C$1</c:f>
              <c:strCache>
                <c:ptCount val="1"/>
                <c:pt idx="0">
                  <c:v>postmeting C2</c:v>
                </c:pt>
              </c:strCache>
            </c:strRef>
          </c:tx>
          <c:spPr>
            <a:solidFill>
              <a:schemeClr val="accent3"/>
            </a:solidFill>
            <a:ln>
              <a:noFill/>
            </a:ln>
            <a:effectLst/>
          </c:spPr>
          <c:invertIfNegative val="0"/>
          <c:cat>
            <c:strRef>
              <c:f>'[TevredenheidPoM_2017 11 24 (003).xlsx]Sheet3'!$A$2:$A$5</c:f>
              <c:strCache>
                <c:ptCount val="4"/>
                <c:pt idx="0">
                  <c:v>E+</c:v>
                </c:pt>
                <c:pt idx="1">
                  <c:v>E- (1)</c:v>
                </c:pt>
                <c:pt idx="2">
                  <c:v>E- (2)</c:v>
                </c:pt>
                <c:pt idx="3">
                  <c:v>C</c:v>
                </c:pt>
              </c:strCache>
            </c:strRef>
          </c:cat>
          <c:val>
            <c:numRef>
              <c:f>'[TevredenheidPoM_2017 11 24 (003).xlsx]Sheet3'!$C$2:$C$5</c:f>
              <c:numCache>
                <c:formatCode>0.00%</c:formatCode>
                <c:ptCount val="4"/>
                <c:pt idx="0">
                  <c:v>0.75</c:v>
                </c:pt>
                <c:pt idx="1">
                  <c:v>0.70309999999999995</c:v>
                </c:pt>
                <c:pt idx="2">
                  <c:v>0.6341</c:v>
                </c:pt>
                <c:pt idx="3">
                  <c:v>0.70230000000000004</c:v>
                </c:pt>
              </c:numCache>
            </c:numRef>
          </c:val>
          <c:extLst>
            <c:ext xmlns:c16="http://schemas.microsoft.com/office/drawing/2014/chart" uri="{C3380CC4-5D6E-409C-BE32-E72D297353CC}">
              <c16:uniqueId val="{00000001-B705-4554-86D2-ACB6A3CA7ABD}"/>
            </c:ext>
          </c:extLst>
        </c:ser>
        <c:dLbls>
          <c:showLegendKey val="0"/>
          <c:showVal val="0"/>
          <c:showCatName val="0"/>
          <c:showSerName val="0"/>
          <c:showPercent val="0"/>
          <c:showBubbleSize val="0"/>
        </c:dLbls>
        <c:gapWidth val="219"/>
        <c:overlap val="-27"/>
        <c:axId val="575984224"/>
        <c:axId val="575984880"/>
      </c:barChart>
      <c:catAx>
        <c:axId val="57598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75984880"/>
        <c:crosses val="autoZero"/>
        <c:auto val="1"/>
        <c:lblAlgn val="ctr"/>
        <c:lblOffset val="100"/>
        <c:noMultiLvlLbl val="0"/>
      </c:catAx>
      <c:valAx>
        <c:axId val="5759848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crossAx val="575984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4A5F-7127-47AA-8FAC-5EA32F0BF365}" type="datetimeFigureOut">
              <a:rPr lang="en-GB" smtClean="0"/>
              <a:t>19/12/2017</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63CD1-4B79-4674-9D92-91C1FFD96D2B}" type="slidenum">
              <a:rPr lang="en-GB" smtClean="0"/>
              <a:t>‹nr.›</a:t>
            </a:fld>
            <a:endParaRPr lang="en-GB"/>
          </a:p>
        </p:txBody>
      </p:sp>
    </p:spTree>
    <p:extLst>
      <p:ext uri="{BB962C8B-B14F-4D97-AF65-F5344CB8AC3E}">
        <p14:creationId xmlns:p14="http://schemas.microsoft.com/office/powerpoint/2010/main" val="234645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a:t>
            </a:fld>
            <a:endParaRPr lang="en-GB"/>
          </a:p>
        </p:txBody>
      </p:sp>
    </p:spTree>
    <p:extLst>
      <p:ext uri="{BB962C8B-B14F-4D97-AF65-F5344CB8AC3E}">
        <p14:creationId xmlns:p14="http://schemas.microsoft.com/office/powerpoint/2010/main" val="253180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12</a:t>
            </a:fld>
            <a:endParaRPr lang="en-GB"/>
          </a:p>
        </p:txBody>
      </p:sp>
    </p:spTree>
    <p:extLst>
      <p:ext uri="{BB962C8B-B14F-4D97-AF65-F5344CB8AC3E}">
        <p14:creationId xmlns:p14="http://schemas.microsoft.com/office/powerpoint/2010/main" val="265990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13</a:t>
            </a:fld>
            <a:endParaRPr lang="en-GB"/>
          </a:p>
        </p:txBody>
      </p:sp>
    </p:spTree>
    <p:extLst>
      <p:ext uri="{BB962C8B-B14F-4D97-AF65-F5344CB8AC3E}">
        <p14:creationId xmlns:p14="http://schemas.microsoft.com/office/powerpoint/2010/main" val="401607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15</a:t>
            </a:fld>
            <a:endParaRPr lang="en-GB"/>
          </a:p>
        </p:txBody>
      </p:sp>
    </p:spTree>
    <p:extLst>
      <p:ext uri="{BB962C8B-B14F-4D97-AF65-F5344CB8AC3E}">
        <p14:creationId xmlns:p14="http://schemas.microsoft.com/office/powerpoint/2010/main" val="1696632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16</a:t>
            </a:fld>
            <a:endParaRPr lang="en-GB"/>
          </a:p>
        </p:txBody>
      </p:sp>
    </p:spTree>
    <p:extLst>
      <p:ext uri="{BB962C8B-B14F-4D97-AF65-F5344CB8AC3E}">
        <p14:creationId xmlns:p14="http://schemas.microsoft.com/office/powerpoint/2010/main" val="424631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17</a:t>
            </a:fld>
            <a:endParaRPr lang="en-GB"/>
          </a:p>
        </p:txBody>
      </p:sp>
    </p:spTree>
    <p:extLst>
      <p:ext uri="{BB962C8B-B14F-4D97-AF65-F5344CB8AC3E}">
        <p14:creationId xmlns:p14="http://schemas.microsoft.com/office/powerpoint/2010/main" val="349641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18</a:t>
            </a:fld>
            <a:endParaRPr lang="en-GB"/>
          </a:p>
        </p:txBody>
      </p:sp>
    </p:spTree>
    <p:extLst>
      <p:ext uri="{BB962C8B-B14F-4D97-AF65-F5344CB8AC3E}">
        <p14:creationId xmlns:p14="http://schemas.microsoft.com/office/powerpoint/2010/main" val="210287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19</a:t>
            </a:fld>
            <a:endParaRPr lang="en-GB"/>
          </a:p>
        </p:txBody>
      </p:sp>
    </p:spTree>
    <p:extLst>
      <p:ext uri="{BB962C8B-B14F-4D97-AF65-F5344CB8AC3E}">
        <p14:creationId xmlns:p14="http://schemas.microsoft.com/office/powerpoint/2010/main" val="420734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20</a:t>
            </a:fld>
            <a:endParaRPr lang="en-GB"/>
          </a:p>
        </p:txBody>
      </p:sp>
    </p:spTree>
    <p:extLst>
      <p:ext uri="{BB962C8B-B14F-4D97-AF65-F5344CB8AC3E}">
        <p14:creationId xmlns:p14="http://schemas.microsoft.com/office/powerpoint/2010/main" val="250011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21</a:t>
            </a:fld>
            <a:endParaRPr lang="en-GB"/>
          </a:p>
        </p:txBody>
      </p:sp>
    </p:spTree>
    <p:extLst>
      <p:ext uri="{BB962C8B-B14F-4D97-AF65-F5344CB8AC3E}">
        <p14:creationId xmlns:p14="http://schemas.microsoft.com/office/powerpoint/2010/main" val="21801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22</a:t>
            </a:fld>
            <a:endParaRPr lang="en-GB"/>
          </a:p>
        </p:txBody>
      </p:sp>
    </p:spTree>
    <p:extLst>
      <p:ext uri="{BB962C8B-B14F-4D97-AF65-F5344CB8AC3E}">
        <p14:creationId xmlns:p14="http://schemas.microsoft.com/office/powerpoint/2010/main" val="411261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a:t>
            </a:fld>
            <a:endParaRPr lang="en-GB"/>
          </a:p>
        </p:txBody>
      </p:sp>
    </p:spTree>
    <p:extLst>
      <p:ext uri="{BB962C8B-B14F-4D97-AF65-F5344CB8AC3E}">
        <p14:creationId xmlns:p14="http://schemas.microsoft.com/office/powerpoint/2010/main" val="24545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23</a:t>
            </a:fld>
            <a:endParaRPr lang="en-GB"/>
          </a:p>
        </p:txBody>
      </p:sp>
    </p:spTree>
    <p:extLst>
      <p:ext uri="{BB962C8B-B14F-4D97-AF65-F5344CB8AC3E}">
        <p14:creationId xmlns:p14="http://schemas.microsoft.com/office/powerpoint/2010/main" val="107880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24</a:t>
            </a:fld>
            <a:endParaRPr lang="en-GB"/>
          </a:p>
        </p:txBody>
      </p:sp>
    </p:spTree>
    <p:extLst>
      <p:ext uri="{BB962C8B-B14F-4D97-AF65-F5344CB8AC3E}">
        <p14:creationId xmlns:p14="http://schemas.microsoft.com/office/powerpoint/2010/main" val="2151571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25</a:t>
            </a:fld>
            <a:endParaRPr lang="en-GB"/>
          </a:p>
        </p:txBody>
      </p:sp>
    </p:spTree>
    <p:extLst>
      <p:ext uri="{BB962C8B-B14F-4D97-AF65-F5344CB8AC3E}">
        <p14:creationId xmlns:p14="http://schemas.microsoft.com/office/powerpoint/2010/main" val="219941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26</a:t>
            </a:fld>
            <a:endParaRPr lang="en-GB"/>
          </a:p>
        </p:txBody>
      </p:sp>
    </p:spTree>
    <p:extLst>
      <p:ext uri="{BB962C8B-B14F-4D97-AF65-F5344CB8AC3E}">
        <p14:creationId xmlns:p14="http://schemas.microsoft.com/office/powerpoint/2010/main" val="22854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27</a:t>
            </a:fld>
            <a:endParaRPr lang="en-GB"/>
          </a:p>
        </p:txBody>
      </p:sp>
    </p:spTree>
    <p:extLst>
      <p:ext uri="{BB962C8B-B14F-4D97-AF65-F5344CB8AC3E}">
        <p14:creationId xmlns:p14="http://schemas.microsoft.com/office/powerpoint/2010/main" val="3984835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28</a:t>
            </a:fld>
            <a:endParaRPr lang="en-GB"/>
          </a:p>
        </p:txBody>
      </p:sp>
    </p:spTree>
    <p:extLst>
      <p:ext uri="{BB962C8B-B14F-4D97-AF65-F5344CB8AC3E}">
        <p14:creationId xmlns:p14="http://schemas.microsoft.com/office/powerpoint/2010/main" val="3616035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29</a:t>
            </a:fld>
            <a:endParaRPr lang="en-GB"/>
          </a:p>
        </p:txBody>
      </p:sp>
    </p:spTree>
    <p:extLst>
      <p:ext uri="{BB962C8B-B14F-4D97-AF65-F5344CB8AC3E}">
        <p14:creationId xmlns:p14="http://schemas.microsoft.com/office/powerpoint/2010/main" val="2060767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30</a:t>
            </a:fld>
            <a:endParaRPr lang="en-GB"/>
          </a:p>
        </p:txBody>
      </p:sp>
    </p:spTree>
    <p:extLst>
      <p:ext uri="{BB962C8B-B14F-4D97-AF65-F5344CB8AC3E}">
        <p14:creationId xmlns:p14="http://schemas.microsoft.com/office/powerpoint/2010/main" val="282742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31</a:t>
            </a:fld>
            <a:endParaRPr lang="en-GB"/>
          </a:p>
        </p:txBody>
      </p:sp>
    </p:spTree>
    <p:extLst>
      <p:ext uri="{BB962C8B-B14F-4D97-AF65-F5344CB8AC3E}">
        <p14:creationId xmlns:p14="http://schemas.microsoft.com/office/powerpoint/2010/main" val="1897851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32</a:t>
            </a:fld>
            <a:endParaRPr lang="en-GB"/>
          </a:p>
        </p:txBody>
      </p:sp>
    </p:spTree>
    <p:extLst>
      <p:ext uri="{BB962C8B-B14F-4D97-AF65-F5344CB8AC3E}">
        <p14:creationId xmlns:p14="http://schemas.microsoft.com/office/powerpoint/2010/main" val="411286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a:t>
            </a:fld>
            <a:endParaRPr lang="en-GB"/>
          </a:p>
        </p:txBody>
      </p:sp>
    </p:spTree>
    <p:extLst>
      <p:ext uri="{BB962C8B-B14F-4D97-AF65-F5344CB8AC3E}">
        <p14:creationId xmlns:p14="http://schemas.microsoft.com/office/powerpoint/2010/main" val="282687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aantal </a:t>
            </a:r>
            <a:r>
              <a:rPr lang="nl-BE" dirty="0" err="1"/>
              <a:t>Klik&amp;Prints</a:t>
            </a:r>
            <a:r>
              <a:rPr lang="nl-BE" baseline="0" dirty="0"/>
              <a:t> die je vindt op onze website voor professionals.</a:t>
            </a:r>
          </a:p>
          <a:p>
            <a:endParaRPr lang="nl-BE" dirty="0"/>
          </a:p>
          <a:p>
            <a:r>
              <a:rPr lang="nl-BE" dirty="0" err="1"/>
              <a:t>Quickscan</a:t>
            </a:r>
            <a:r>
              <a:rPr lang="nl-BE" dirty="0"/>
              <a:t> breed aanbod  ‘voor elk wat </a:t>
            </a:r>
            <a:r>
              <a:rPr lang="nl-BE" dirty="0" err="1"/>
              <a:t>wils</a:t>
            </a:r>
            <a:r>
              <a:rPr lang="nl-BE" dirty="0"/>
              <a:t>’</a:t>
            </a:r>
          </a:p>
          <a:p>
            <a:r>
              <a:rPr lang="nl-BE" dirty="0"/>
              <a:t>Inspirerende oefening om je aanbod op school te screenen. De domeinen van het secundair onderwijs (bv. economie en organisatie) en de codes van de Holland Code (bv. realistisch, conventioneel) vormen de leidraad. De game kr8cht sluit hier mooi bij aan. </a:t>
            </a:r>
          </a:p>
          <a:p>
            <a:endParaRPr lang="nl-BE" dirty="0"/>
          </a:p>
          <a:p>
            <a:r>
              <a:rPr lang="nl-BE" baseline="0" dirty="0" smtClean="0"/>
              <a:t>Groeidocument</a:t>
            </a:r>
            <a:endParaRPr lang="nl-BE" baseline="0" dirty="0"/>
          </a:p>
          <a:p>
            <a:r>
              <a:rPr lang="nl-BE" baseline="0" dirty="0"/>
              <a:t>Een persoonlijk actieplan voor de leerling. Handig om te gebruiken op een </a:t>
            </a:r>
            <a:r>
              <a:rPr lang="nl-BE" baseline="0" dirty="0" err="1"/>
              <a:t>kindcontact</a:t>
            </a:r>
            <a:r>
              <a:rPr lang="nl-BE" baseline="0" dirty="0"/>
              <a:t>. </a:t>
            </a:r>
            <a:endParaRPr lang="nl-BE" baseline="0" dirty="0" smtClean="0"/>
          </a:p>
          <a:p>
            <a:endParaRPr lang="nl-BE" baseline="0" dirty="0" smtClean="0"/>
          </a:p>
          <a:p>
            <a:r>
              <a:rPr lang="nl-BE" dirty="0" smtClean="0"/>
              <a:t>Inspiratielijst breed observeren</a:t>
            </a:r>
          </a:p>
          <a:p>
            <a:r>
              <a:rPr lang="nl-BE" dirty="0" smtClean="0"/>
              <a:t>Lijst met kwaliteiten</a:t>
            </a:r>
            <a:r>
              <a:rPr lang="nl-BE" baseline="0" dirty="0" smtClean="0"/>
              <a:t> die je kan gebruiken om te observeren of om erover met leerlingen in gesprek te gaan</a:t>
            </a:r>
          </a:p>
          <a:p>
            <a:endParaRPr lang="nl-BE" baseline="0" dirty="0"/>
          </a:p>
          <a:p>
            <a:r>
              <a:rPr lang="nl-BE" baseline="0" dirty="0"/>
              <a:t>Over deze tools hoor je zeker meer in de workshop ‘leerlingen een stem geven’.</a:t>
            </a:r>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33</a:t>
            </a:fld>
            <a:endParaRPr lang="en-GB"/>
          </a:p>
        </p:txBody>
      </p:sp>
    </p:spTree>
    <p:extLst>
      <p:ext uri="{BB962C8B-B14F-4D97-AF65-F5344CB8AC3E}">
        <p14:creationId xmlns:p14="http://schemas.microsoft.com/office/powerpoint/2010/main" val="1247815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34</a:t>
            </a:fld>
            <a:endParaRPr lang="en-GB"/>
          </a:p>
        </p:txBody>
      </p:sp>
    </p:spTree>
    <p:extLst>
      <p:ext uri="{BB962C8B-B14F-4D97-AF65-F5344CB8AC3E}">
        <p14:creationId xmlns:p14="http://schemas.microsoft.com/office/powerpoint/2010/main" val="3553896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aantal </a:t>
            </a:r>
            <a:r>
              <a:rPr lang="nl-BE" dirty="0" err="1"/>
              <a:t>Klik&amp;Prints</a:t>
            </a:r>
            <a:r>
              <a:rPr lang="nl-BE" dirty="0"/>
              <a:t> voor het schoolteam die je vindt op de website voor professionals. </a:t>
            </a:r>
          </a:p>
          <a:p>
            <a:endParaRPr lang="nl-BE" dirty="0"/>
          </a:p>
          <a:p>
            <a:r>
              <a:rPr lang="nl-BE" dirty="0"/>
              <a:t>Sjabloon breed studie- en schooladvies </a:t>
            </a:r>
          </a:p>
          <a:p>
            <a:r>
              <a:rPr lang="nl-BE" dirty="0"/>
              <a:t>We reiken concrete vragen aan die je kan stellen aan collega’s, ouders en leerlingen om samen te komen tot een gedragen en concreet studie- en schooladvies dat je kan omschrijven in een handig sjabloon. </a:t>
            </a:r>
          </a:p>
          <a:p>
            <a:endParaRPr lang="nl-BE" dirty="0"/>
          </a:p>
          <a:p>
            <a:r>
              <a:rPr lang="nl-BE" dirty="0" smtClean="0"/>
              <a:t>Checklist breed studieadvies</a:t>
            </a:r>
          </a:p>
          <a:p>
            <a:r>
              <a:rPr lang="nl-BE" dirty="0" smtClean="0"/>
              <a:t>Om de</a:t>
            </a:r>
            <a:r>
              <a:rPr lang="nl-BE" baseline="0" dirty="0" smtClean="0"/>
              <a:t> opbouw en de communicatie van het studie- en schooladvies even kritisch onder de loep te nemen</a:t>
            </a:r>
          </a:p>
          <a:p>
            <a:endParaRPr lang="nl-BE" dirty="0" smtClean="0"/>
          </a:p>
          <a:p>
            <a:r>
              <a:rPr lang="nl-BE" dirty="0" smtClean="0"/>
              <a:t>Tijdlijn </a:t>
            </a:r>
            <a:r>
              <a:rPr lang="nl-BE" dirty="0"/>
              <a:t>onderwijsloopbaanbegeleiding</a:t>
            </a:r>
          </a:p>
          <a:p>
            <a:r>
              <a:rPr lang="nl-BE" dirty="0"/>
              <a:t>Handige methodiek om stapsgewijs met het hele team een planning voor een degelijke onderwijsloopbaanbegeleiding van leerlingen te maken. Een ingevulde tijdlijn vormt de output en kan ook meegegeven worden aan ouders en leerlingen ter info. </a:t>
            </a:r>
          </a:p>
          <a:p>
            <a:endParaRPr lang="nl-BE" dirty="0"/>
          </a:p>
          <a:p>
            <a:r>
              <a:rPr lang="nl-BE" baseline="0" dirty="0" smtClean="0"/>
              <a:t>Over </a:t>
            </a:r>
            <a:r>
              <a:rPr lang="nl-BE" baseline="0" dirty="0"/>
              <a:t>deze tools hoor je zeker meer in de workshops ‘de coachend rol van de leerkracht’ en ‘ouders betrekken’</a:t>
            </a:r>
            <a:endParaRPr lang="nl-BE" dirty="0"/>
          </a:p>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35</a:t>
            </a:fld>
            <a:endParaRPr lang="en-GB"/>
          </a:p>
        </p:txBody>
      </p:sp>
    </p:spTree>
    <p:extLst>
      <p:ext uri="{BB962C8B-B14F-4D97-AF65-F5344CB8AC3E}">
        <p14:creationId xmlns:p14="http://schemas.microsoft.com/office/powerpoint/2010/main" val="137380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36</a:t>
            </a:fld>
            <a:endParaRPr lang="en-GB"/>
          </a:p>
        </p:txBody>
      </p:sp>
    </p:spTree>
    <p:extLst>
      <p:ext uri="{BB962C8B-B14F-4D97-AF65-F5344CB8AC3E}">
        <p14:creationId xmlns:p14="http://schemas.microsoft.com/office/powerpoint/2010/main" val="3924727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maakten een laagdrempelige website voor kinderen, en</a:t>
            </a:r>
            <a:r>
              <a:rPr lang="nl-BE" baseline="0" dirty="0"/>
              <a:t> hun mee lezende ouders over hoe ze een goede keuze kunnen maken met allerlei filmpjes, </a:t>
            </a:r>
            <a:r>
              <a:rPr lang="nl-BE" baseline="0" dirty="0" err="1"/>
              <a:t>kwisjes</a:t>
            </a:r>
            <a:r>
              <a:rPr lang="nl-BE" baseline="0" dirty="0"/>
              <a:t> en nuttige info. </a:t>
            </a:r>
            <a:endParaRPr lang="nl-BE" dirty="0"/>
          </a:p>
          <a:p>
            <a:r>
              <a:rPr lang="nl-BE" dirty="0"/>
              <a:t>4 thema’s:</a:t>
            </a:r>
          </a:p>
          <a:p>
            <a:r>
              <a:rPr lang="nl-BE" dirty="0"/>
              <a:t>Hoe maak ik een goede keuze</a:t>
            </a:r>
          </a:p>
          <a:p>
            <a:r>
              <a:rPr lang="nl-BE" dirty="0"/>
              <a:t>Ontdek je kwaliteiten</a:t>
            </a:r>
          </a:p>
          <a:p>
            <a:r>
              <a:rPr lang="nl-BE" dirty="0"/>
              <a:t>Kies een studierichting</a:t>
            </a:r>
          </a:p>
          <a:p>
            <a:r>
              <a:rPr lang="nl-BE" dirty="0"/>
              <a:t>Kies een school</a:t>
            </a:r>
          </a:p>
          <a:p>
            <a:endParaRPr lang="nl-BE" dirty="0"/>
          </a:p>
          <a:p>
            <a:r>
              <a:rPr lang="nl-BE" dirty="0"/>
              <a:t>Daarover zéker meer in de workshop ‘leerlingen</a:t>
            </a:r>
            <a:r>
              <a:rPr lang="nl-BE" baseline="0" dirty="0"/>
              <a:t> een stem geven’ en de workshop ‘ouders betrekken’. Tijdens de middagmarkt zal Mie jullie ook uitleg geven over deze website. </a:t>
            </a:r>
            <a:endParaRPr lang="nl-BE" dirty="0"/>
          </a:p>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37</a:t>
            </a:fld>
            <a:endParaRPr lang="en-GB"/>
          </a:p>
        </p:txBody>
      </p:sp>
    </p:spTree>
    <p:extLst>
      <p:ext uri="{BB962C8B-B14F-4D97-AF65-F5344CB8AC3E}">
        <p14:creationId xmlns:p14="http://schemas.microsoft.com/office/powerpoint/2010/main" val="4001820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Gespreksleidraad – Ik denk 1 B</a:t>
            </a:r>
          </a:p>
          <a:p>
            <a:r>
              <a:rPr lang="nl-BE" dirty="0"/>
              <a:t>Een gesprekswijzer die handig kan zijn als het team een vermoeden heeft dat een leerling het getuigschrift niet zal halen. We beschrijven HOE het gesprek met de ouders best opgebouwd wordt en WAT er kan besproken worden. </a:t>
            </a:r>
          </a:p>
          <a:p>
            <a:endParaRPr lang="nl-BE" dirty="0"/>
          </a:p>
          <a:p>
            <a:r>
              <a:rPr lang="nl-BE" dirty="0"/>
              <a:t>Folder voor ouders in verschillende talen</a:t>
            </a:r>
          </a:p>
          <a:p>
            <a:r>
              <a:rPr lang="nl-BE" dirty="0"/>
              <a:t>Over hoe</a:t>
            </a:r>
            <a:r>
              <a:rPr lang="nl-BE" baseline="0" dirty="0"/>
              <a:t> ze hun kind kunnen begeleiden bij het keuzeproces van basis naar secundair</a:t>
            </a:r>
          </a:p>
          <a:p>
            <a:endParaRPr lang="nl-BE" baseline="0" dirty="0"/>
          </a:p>
          <a:p>
            <a:r>
              <a:rPr lang="nl-BE" baseline="0" dirty="0"/>
              <a:t>Meer hierover in de workshop ‘ouders betrekken’ </a:t>
            </a:r>
          </a:p>
          <a:p>
            <a:endParaRPr lang="nl-BE" baseline="0" dirty="0"/>
          </a:p>
          <a:p>
            <a:r>
              <a:rPr lang="nl-BE" baseline="0" dirty="0"/>
              <a:t>Interactie tussen leerling, ouder en leerkracht staat centraal in elke workshop en in elke tool. </a:t>
            </a:r>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38</a:t>
            </a:fld>
            <a:endParaRPr lang="en-GB"/>
          </a:p>
        </p:txBody>
      </p:sp>
    </p:spTree>
    <p:extLst>
      <p:ext uri="{BB962C8B-B14F-4D97-AF65-F5344CB8AC3E}">
        <p14:creationId xmlns:p14="http://schemas.microsoft.com/office/powerpoint/2010/main" val="3029109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39</a:t>
            </a:fld>
            <a:endParaRPr lang="en-GB"/>
          </a:p>
        </p:txBody>
      </p:sp>
    </p:spTree>
    <p:extLst>
      <p:ext uri="{BB962C8B-B14F-4D97-AF65-F5344CB8AC3E}">
        <p14:creationId xmlns:p14="http://schemas.microsoft.com/office/powerpoint/2010/main" val="3295138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Klik&amp;Print</a:t>
            </a:r>
            <a:r>
              <a:rPr lang="nl-BE" baseline="0" dirty="0"/>
              <a:t> </a:t>
            </a:r>
            <a:r>
              <a:rPr lang="nl-BE" dirty="0"/>
              <a:t>Infografiek in verschillende talen over</a:t>
            </a:r>
            <a:r>
              <a:rPr lang="nl-BE" baseline="0" dirty="0"/>
              <a:t> de huidige structuur van het secundair onderwijs</a:t>
            </a:r>
            <a:endParaRPr lang="nl-BE" dirty="0"/>
          </a:p>
          <a:p>
            <a:endParaRPr lang="nl-BE" dirty="0"/>
          </a:p>
          <a:p>
            <a:r>
              <a:rPr lang="nl-BE" dirty="0"/>
              <a:t>Videoscribe</a:t>
            </a:r>
            <a:r>
              <a:rPr lang="nl-BE" baseline="0" dirty="0"/>
              <a:t> over hoe het secundair onderwijs in elkaar zit dat op de kinderwebsite staat.</a:t>
            </a:r>
          </a:p>
          <a:p>
            <a:endParaRPr lang="nl-BE" baseline="0" dirty="0"/>
          </a:p>
          <a:p>
            <a:r>
              <a:rPr lang="nl-BE" baseline="0" dirty="0"/>
              <a:t>Filmpje van inspecteur Keus met zijn checklist om een school kritisch te bezoeken. Ook te vinden op de kinderwebsite. </a:t>
            </a:r>
          </a:p>
          <a:p>
            <a:endParaRPr lang="nl-BE" dirty="0"/>
          </a:p>
          <a:p>
            <a:r>
              <a:rPr lang="nl-BE" dirty="0" err="1"/>
              <a:t>Klik&amp;Print</a:t>
            </a:r>
            <a:r>
              <a:rPr lang="nl-BE" dirty="0"/>
              <a:t> Invulformulier info secundaire scholen</a:t>
            </a:r>
          </a:p>
          <a:p>
            <a:r>
              <a:rPr lang="nl-BE" dirty="0"/>
              <a:t>Gebruiksvriendelijk invulformulier met een aantal criteria die interessant kunnen zijn voor ouders en leerlingen. Hiermee kan je je Testaankoop-functie ten volle waarmaken. </a:t>
            </a:r>
          </a:p>
          <a:p>
            <a:endParaRPr lang="nl-BE" dirty="0"/>
          </a:p>
          <a:p>
            <a:r>
              <a:rPr lang="nl-BE" dirty="0"/>
              <a:t>Meer hierover in de workshop ‘leerlingen een stem geven’ en ‘ouders betrekken’</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40</a:t>
            </a:fld>
            <a:endParaRPr lang="en-GB"/>
          </a:p>
        </p:txBody>
      </p:sp>
    </p:spTree>
    <p:extLst>
      <p:ext uri="{BB962C8B-B14F-4D97-AF65-F5344CB8AC3E}">
        <p14:creationId xmlns:p14="http://schemas.microsoft.com/office/powerpoint/2010/main" val="2805642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42</a:t>
            </a:fld>
            <a:endParaRPr lang="en-GB"/>
          </a:p>
        </p:txBody>
      </p:sp>
    </p:spTree>
    <p:extLst>
      <p:ext uri="{BB962C8B-B14F-4D97-AF65-F5344CB8AC3E}">
        <p14:creationId xmlns:p14="http://schemas.microsoft.com/office/powerpoint/2010/main" val="2594190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a:t>
            </a:r>
            <a:r>
              <a:rPr lang="nl-BE" dirty="0" err="1"/>
              <a:t>kwisje</a:t>
            </a:r>
            <a:r>
              <a:rPr lang="nl-BE" dirty="0"/>
              <a:t> over misvattingen over het secundair onderwijs op de kinderwebsite.</a:t>
            </a:r>
          </a:p>
          <a:p>
            <a:r>
              <a:rPr lang="nl-BE" dirty="0"/>
              <a:t>En een sensibiliserende poster voor ‘watervaluitspraken’.  Handig om op te hangen in de</a:t>
            </a:r>
            <a:r>
              <a:rPr lang="nl-BE" baseline="0" dirty="0"/>
              <a:t> klas of in de leraarskamer. </a:t>
            </a:r>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43</a:t>
            </a:fld>
            <a:endParaRPr lang="en-GB"/>
          </a:p>
        </p:txBody>
      </p:sp>
    </p:spTree>
    <p:extLst>
      <p:ext uri="{BB962C8B-B14F-4D97-AF65-F5344CB8AC3E}">
        <p14:creationId xmlns:p14="http://schemas.microsoft.com/office/powerpoint/2010/main" val="6756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5</a:t>
            </a:fld>
            <a:endParaRPr lang="en-GB"/>
          </a:p>
        </p:txBody>
      </p:sp>
    </p:spTree>
    <p:extLst>
      <p:ext uri="{BB962C8B-B14F-4D97-AF65-F5344CB8AC3E}">
        <p14:creationId xmlns:p14="http://schemas.microsoft.com/office/powerpoint/2010/main" val="946791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44</a:t>
            </a:fld>
            <a:endParaRPr lang="en-GB"/>
          </a:p>
        </p:txBody>
      </p:sp>
    </p:spTree>
    <p:extLst>
      <p:ext uri="{BB962C8B-B14F-4D97-AF65-F5344CB8AC3E}">
        <p14:creationId xmlns:p14="http://schemas.microsoft.com/office/powerpoint/2010/main" val="688555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45</a:t>
            </a:fld>
            <a:endParaRPr lang="en-GB"/>
          </a:p>
        </p:txBody>
      </p:sp>
    </p:spTree>
    <p:extLst>
      <p:ext uri="{BB962C8B-B14F-4D97-AF65-F5344CB8AC3E}">
        <p14:creationId xmlns:p14="http://schemas.microsoft.com/office/powerpoint/2010/main" val="1252908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Alle tools zijn gratis</a:t>
            </a:r>
            <a:r>
              <a:rPr lang="nl-BE" baseline="0" dirty="0"/>
              <a:t> en kan je terugvinden op de website vanbasisnaarsecundair.be -&gt; let op! Er is een aparte ingang voor </a:t>
            </a:r>
            <a:r>
              <a:rPr lang="nl-BE" baseline="0" dirty="0" smtClean="0"/>
              <a:t>professionals: http://pro.vanbasisnaarsecundair.be </a:t>
            </a:r>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46</a:t>
            </a:fld>
            <a:endParaRPr lang="en-GB"/>
          </a:p>
        </p:txBody>
      </p:sp>
    </p:spTree>
    <p:extLst>
      <p:ext uri="{BB962C8B-B14F-4D97-AF65-F5344CB8AC3E}">
        <p14:creationId xmlns:p14="http://schemas.microsoft.com/office/powerpoint/2010/main" val="519935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a:t>
            </a:r>
            <a:r>
              <a:rPr lang="nl-BE" baseline="0" dirty="0"/>
              <a:t> je geen zin hebt om te veel tekst te lezen, kan je terecht in onze </a:t>
            </a:r>
            <a:r>
              <a:rPr lang="nl-BE" baseline="0" dirty="0" err="1"/>
              <a:t>toolbox</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47</a:t>
            </a:fld>
            <a:endParaRPr lang="en-GB"/>
          </a:p>
        </p:txBody>
      </p:sp>
    </p:spTree>
    <p:extLst>
      <p:ext uri="{BB962C8B-B14F-4D97-AF65-F5344CB8AC3E}">
        <p14:creationId xmlns:p14="http://schemas.microsoft.com/office/powerpoint/2010/main" val="3763879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48</a:t>
            </a:fld>
            <a:endParaRPr lang="en-GB"/>
          </a:p>
        </p:txBody>
      </p:sp>
    </p:spTree>
    <p:extLst>
      <p:ext uri="{BB962C8B-B14F-4D97-AF65-F5344CB8AC3E}">
        <p14:creationId xmlns:p14="http://schemas.microsoft.com/office/powerpoint/2010/main" val="2860582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01274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54155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97387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37714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53</a:t>
            </a:fld>
            <a:endParaRPr lang="en-GB"/>
          </a:p>
        </p:txBody>
      </p:sp>
    </p:spTree>
    <p:extLst>
      <p:ext uri="{BB962C8B-B14F-4D97-AF65-F5344CB8AC3E}">
        <p14:creationId xmlns:p14="http://schemas.microsoft.com/office/powerpoint/2010/main" val="172504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6</a:t>
            </a:fld>
            <a:endParaRPr lang="en-GB"/>
          </a:p>
        </p:txBody>
      </p:sp>
    </p:spTree>
    <p:extLst>
      <p:ext uri="{BB962C8B-B14F-4D97-AF65-F5344CB8AC3E}">
        <p14:creationId xmlns:p14="http://schemas.microsoft.com/office/powerpoint/2010/main" val="204196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7</a:t>
            </a:fld>
            <a:endParaRPr lang="en-GB"/>
          </a:p>
        </p:txBody>
      </p:sp>
    </p:spTree>
    <p:extLst>
      <p:ext uri="{BB962C8B-B14F-4D97-AF65-F5344CB8AC3E}">
        <p14:creationId xmlns:p14="http://schemas.microsoft.com/office/powerpoint/2010/main" val="19051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8</a:t>
            </a:fld>
            <a:endParaRPr lang="en-GB"/>
          </a:p>
        </p:txBody>
      </p:sp>
    </p:spTree>
    <p:extLst>
      <p:ext uri="{BB962C8B-B14F-4D97-AF65-F5344CB8AC3E}">
        <p14:creationId xmlns:p14="http://schemas.microsoft.com/office/powerpoint/2010/main" val="141508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10</a:t>
            </a:fld>
            <a:endParaRPr lang="en-GB"/>
          </a:p>
        </p:txBody>
      </p:sp>
    </p:spTree>
    <p:extLst>
      <p:ext uri="{BB962C8B-B14F-4D97-AF65-F5344CB8AC3E}">
        <p14:creationId xmlns:p14="http://schemas.microsoft.com/office/powerpoint/2010/main" val="415324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5563CD1-4B79-4674-9D92-91C1FFD96D2B}" type="slidenum">
              <a:rPr lang="en-GB" smtClean="0"/>
              <a:t>11</a:t>
            </a:fld>
            <a:endParaRPr lang="en-GB"/>
          </a:p>
        </p:txBody>
      </p:sp>
    </p:spTree>
    <p:extLst>
      <p:ext uri="{BB962C8B-B14F-4D97-AF65-F5344CB8AC3E}">
        <p14:creationId xmlns:p14="http://schemas.microsoft.com/office/powerpoint/2010/main" val="49165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GB"/>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88855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85371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11844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356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07148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35990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1778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9117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94414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3004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421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60037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55465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85738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84912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GB"/>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35489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D539B7A0-3AAE-49C7-A09A-77BE65C75514}" type="datetimeFigureOut">
              <a:rPr lang="en-GB" smtClean="0"/>
              <a:t>19/12/2017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251918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GB"/>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D539B7A0-3AAE-49C7-A09A-77BE65C75514}" type="datetimeFigureOut">
              <a:rPr lang="en-GB" smtClean="0"/>
              <a:t>19/12/2017</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286037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D539B7A0-3AAE-49C7-A09A-77BE65C75514}" type="datetimeFigureOut">
              <a:rPr lang="en-GB" smtClean="0"/>
              <a:t>19/12/2017</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377677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39B7A0-3AAE-49C7-A09A-77BE65C75514}" type="datetimeFigureOut">
              <a:rPr lang="en-GB" smtClean="0"/>
              <a:t>19/12/2017</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385853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539B7A0-3AAE-49C7-A09A-77BE65C75514}" type="datetimeFigureOut">
              <a:rPr lang="en-GB" smtClean="0"/>
              <a:t>19/12/2017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1016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GB"/>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539B7A0-3AAE-49C7-A09A-77BE65C75514}" type="datetimeFigureOut">
              <a:rPr lang="en-GB" smtClean="0"/>
              <a:t>19/12/2017</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DE31DE8-930A-49B1-AFF7-88EE02C92D45}" type="slidenum">
              <a:rPr lang="en-GB" smtClean="0"/>
              <a:t>‹nr.›</a:t>
            </a:fld>
            <a:endParaRPr lang="en-GB"/>
          </a:p>
        </p:txBody>
      </p:sp>
    </p:spTree>
    <p:extLst>
      <p:ext uri="{BB962C8B-B14F-4D97-AF65-F5344CB8AC3E}">
        <p14:creationId xmlns:p14="http://schemas.microsoft.com/office/powerpoint/2010/main" val="406568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9B7A0-3AAE-49C7-A09A-77BE65C75514}" type="datetimeFigureOut">
              <a:rPr lang="en-GB" smtClean="0"/>
              <a:t>19/12/2017</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31DE8-930A-49B1-AFF7-88EE02C92D45}" type="slidenum">
              <a:rPr lang="en-GB" smtClean="0"/>
              <a:t>‹nr.›</a:t>
            </a:fld>
            <a:endParaRPr lang="en-GB"/>
          </a:p>
        </p:txBody>
      </p:sp>
    </p:spTree>
    <p:extLst>
      <p:ext uri="{BB962C8B-B14F-4D97-AF65-F5344CB8AC3E}">
        <p14:creationId xmlns:p14="http://schemas.microsoft.com/office/powerpoint/2010/main" val="34344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12/19/2017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776197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k8o0g_CgAL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pro.vanbasisnaarsecundair.be/Portals/transbaso/Files/Documents/KlikenPrint/09.%20Inspiratielijst%20kwaliteiten.pdf" TargetMode="External"/><Relationship Id="rId5" Type="http://schemas.openxmlformats.org/officeDocument/2006/relationships/hyperlink" Target="http://pro.vanbasisnaarsecundair.be/Portals/transbaso/Files/Documents/KlikenPrint/08.%20Groeidocument.pdf" TargetMode="External"/><Relationship Id="rId4" Type="http://schemas.openxmlformats.org/officeDocument/2006/relationships/hyperlink" Target="http://pro.vanbasisnaarsecundair.be/Portals/transbaso/Files/Documents/KlikenPrint/03.%20Quickscan%20voor%20elk%20wat%20wils.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pro.vanbasisnaarsecundair.be/Portals/transbaso/Files/Documents/KlikenPrint/02.%20Tijdslijn%20keuzeproces%20met%20ouders%20en%20leerlingen.pdf" TargetMode="External"/><Relationship Id="rId5" Type="http://schemas.openxmlformats.org/officeDocument/2006/relationships/hyperlink" Target="http://pro.vanbasisnaarsecundair.be/Portals/transbaso/Files/Documents/KlikenPrint/04.%20Checklist%20breed%20studie%20-%20en%20schooladvies%20.pdf" TargetMode="External"/><Relationship Id="rId4" Type="http://schemas.openxmlformats.org/officeDocument/2006/relationships/hyperlink" Target="http://pro.vanbasisnaarsecundair.be/Portals/transbaso/Files/Documents/KlikenPrint/07.%20Sjabloon%20studie%20-%20en%20schooladvie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youtube.com/watch?v=g23URW9581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pro.vanbasisnaarsecundair.be/Portals/transbaso/Files/Documents/KlikenPrint/171204_mapje_transbaso_A3.pdf" TargetMode="External"/><Relationship Id="rId4" Type="http://schemas.openxmlformats.org/officeDocument/2006/relationships/hyperlink" Target="http://pro.vanbasisnaarsecundair.be/Portals/transbaso/Files/Documents/KlikenPrint/06.%20Ik%20denk%201B%20gesprek.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pro.vanbasisnaarsecundair.be/Portals/transbaso/Files/Documents/infographic/infographic_russisch_FINAL_combined-with-NL.pdf" TargetMode="External"/><Relationship Id="rId3" Type="http://schemas.openxmlformats.org/officeDocument/2006/relationships/image" Target="../media/image9.png"/><Relationship Id="rId7" Type="http://schemas.openxmlformats.org/officeDocument/2006/relationships/hyperlink" Target="http://pro.vanbasisnaarsecundair.be/Portals/transbaso/Files/Documents/infographic/infographic_Pools_FINAL_combined-with-NL.pdf" TargetMode="External"/><Relationship Id="rId12" Type="http://schemas.openxmlformats.org/officeDocument/2006/relationships/hyperlink" Target="http://pro.vanbasisnaarsecundair.be/Portals/transbaso/Files/Documents/infographic/vanbasisnaarsecundair_infographic_Turks-NL_FIN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pro.vanbasisnaarsecundair.be/Portals/transbaso/Files/Documents/infographic/infographic_fr_FINAL__Combined-with-NL.pdf" TargetMode="External"/><Relationship Id="rId11" Type="http://schemas.openxmlformats.org/officeDocument/2006/relationships/hyperlink" Target="http://pro.vanbasisnaarsecundair.be/Portals/transbaso/Files/Documents/infographic/vanbasisnaarsecundair_infographic_EN-NL_FINAL.pdf" TargetMode="External"/><Relationship Id="rId5" Type="http://schemas.openxmlformats.org/officeDocument/2006/relationships/hyperlink" Target="http://pro.vanbasisnaarsecundair.be/Portals/transbaso/Files/Documents/infographic/infographic_Arabisch_FINAL_combined-with-NL.pdf" TargetMode="External"/><Relationship Id="rId10" Type="http://schemas.openxmlformats.org/officeDocument/2006/relationships/hyperlink" Target="http://pro.vanbasisnaarsecundair.be/Portals/transbaso/Files/Documents/infographic/vanbasisnaarsecundair_infographic_bulgaars-NL_FINAL.pdf" TargetMode="External"/><Relationship Id="rId4" Type="http://schemas.openxmlformats.org/officeDocument/2006/relationships/hyperlink" Target="http://pro.vanbasisnaarsecundair.be/Portals/transbaso/Files/Documents/infographic/vanbasisnaarsecundair_infographic.pdf" TargetMode="External"/><Relationship Id="rId9" Type="http://schemas.openxmlformats.org/officeDocument/2006/relationships/hyperlink" Target="http://pro.vanbasisnaarsecundair.be/Portals/transbaso/Files/Documents/infographic/infographic_spaans_FINAL_combined-with-NL.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vanbasisnaarsecundair.be/vind-een-school" TargetMode="External"/><Relationship Id="rId2" Type="http://schemas.openxmlformats.org/officeDocument/2006/relationships/hyperlink" Target="https://www.youtube.com/watch?v=Ws6OLNny7fk" TargetMode="External"/><Relationship Id="rId1" Type="http://schemas.openxmlformats.org/officeDocument/2006/relationships/slideLayout" Target="../slideLayouts/slideLayout2.xml"/><Relationship Id="rId4" Type="http://schemas.openxmlformats.org/officeDocument/2006/relationships/hyperlink" Target="http://pro.vanbasisnaarsecundair.be/Portals/transbaso/Files/Documents/KlikenPrint/05.%20Helpdeskfunctie%20secundaire%20scholen.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vanbasisnaarsecundair.be/quiz"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pro.vanbasisnaarsecundair.be/Portals/transbaso/Files/Documents/KlikenPrint/01.%20Trap%20niet%20in%20de%20val%20van%20de%20waterval.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6.xml"/><Relationship Id="rId5" Type="http://schemas.openxmlformats.org/officeDocument/2006/relationships/image" Target="../media/image29.JPG"/><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6591729" y="5521625"/>
            <a:ext cx="2638469" cy="1055388"/>
          </a:xfrm>
          <a:prstGeom prst="rect">
            <a:avLst/>
          </a:prstGeom>
        </p:spPr>
      </p:pic>
      <p:pic>
        <p:nvPicPr>
          <p:cNvPr id="11" name="Afbeelding 10"/>
          <p:cNvPicPr>
            <a:picLocks noChangeAspect="1"/>
          </p:cNvPicPr>
          <p:nvPr/>
        </p:nvPicPr>
        <p:blipFill>
          <a:blip r:embed="rId3"/>
          <a:stretch>
            <a:fillRect/>
          </a:stretch>
        </p:blipFill>
        <p:spPr>
          <a:xfrm>
            <a:off x="4006181" y="5468948"/>
            <a:ext cx="2522930" cy="1419148"/>
          </a:xfrm>
          <a:prstGeom prst="rect">
            <a:avLst/>
          </a:prstGeom>
        </p:spPr>
      </p:pic>
      <p:sp>
        <p:nvSpPr>
          <p:cNvPr id="2" name="Titel 1"/>
          <p:cNvSpPr>
            <a:spLocks noGrp="1"/>
          </p:cNvSpPr>
          <p:nvPr>
            <p:ph type="ctrTitle"/>
          </p:nvPr>
        </p:nvSpPr>
        <p:spPr>
          <a:xfrm>
            <a:off x="1046920" y="1248256"/>
            <a:ext cx="10098156" cy="2387600"/>
          </a:xfrm>
          <a:solidFill>
            <a:schemeClr val="bg1"/>
          </a:solidFill>
        </p:spPr>
        <p:txBody>
          <a:bodyPr>
            <a:normAutofit/>
          </a:bodyPr>
          <a:lstStyle/>
          <a:p>
            <a:r>
              <a:rPr lang="en-GB" sz="4800" b="1" dirty="0" err="1">
                <a:solidFill>
                  <a:srgbClr val="323294"/>
                </a:solidFill>
                <a:latin typeface="Helvetica" charset="0"/>
                <a:ea typeface="Helvetica" charset="0"/>
                <a:cs typeface="Helvetica" charset="0"/>
              </a:rPr>
              <a:t>transbaso-slotconferentie</a:t>
            </a:r>
            <a:r>
              <a:rPr lang="en-GB" sz="4800" b="1" dirty="0">
                <a:solidFill>
                  <a:srgbClr val="323294"/>
                </a:solidFill>
                <a:latin typeface="Helvetica" charset="0"/>
                <a:ea typeface="Helvetica" charset="0"/>
                <a:cs typeface="Helvetica" charset="0"/>
              </a:rPr>
              <a:t/>
            </a:r>
            <a:br>
              <a:rPr lang="en-GB" sz="4800" b="1" dirty="0">
                <a:solidFill>
                  <a:srgbClr val="323294"/>
                </a:solidFill>
                <a:latin typeface="Helvetica" charset="0"/>
                <a:ea typeface="Helvetica" charset="0"/>
                <a:cs typeface="Helvetica" charset="0"/>
              </a:rPr>
            </a:br>
            <a:r>
              <a:rPr lang="en-GB" sz="4800" b="1" dirty="0" err="1">
                <a:solidFill>
                  <a:srgbClr val="323294"/>
                </a:solidFill>
                <a:latin typeface="Helvetica" charset="0"/>
                <a:ea typeface="Helvetica" charset="0"/>
                <a:cs typeface="Helvetica" charset="0"/>
              </a:rPr>
              <a:t>verwelkoming</a:t>
            </a:r>
            <a:r>
              <a:rPr lang="en-GB" sz="4800" b="1" dirty="0">
                <a:solidFill>
                  <a:srgbClr val="323294"/>
                </a:solidFill>
                <a:latin typeface="Helvetica" charset="0"/>
                <a:ea typeface="Helvetica" charset="0"/>
                <a:cs typeface="Helvetica" charset="0"/>
              </a:rPr>
              <a:t> </a:t>
            </a:r>
          </a:p>
        </p:txBody>
      </p:sp>
      <p:sp>
        <p:nvSpPr>
          <p:cNvPr id="3" name="Ondertitel 2"/>
          <p:cNvSpPr>
            <a:spLocks noGrp="1"/>
          </p:cNvSpPr>
          <p:nvPr>
            <p:ph type="subTitle" idx="1"/>
          </p:nvPr>
        </p:nvSpPr>
        <p:spPr>
          <a:xfrm>
            <a:off x="1550503" y="3966365"/>
            <a:ext cx="9090991" cy="1075979"/>
          </a:xfrm>
        </p:spPr>
        <p:txBody>
          <a:bodyPr/>
          <a:lstStyle/>
          <a:p>
            <a:r>
              <a:rPr lang="en-GB" dirty="0">
                <a:solidFill>
                  <a:srgbClr val="27A78D"/>
                </a:solidFill>
                <a:latin typeface="Helvetica" charset="0"/>
                <a:ea typeface="Helvetica" charset="0"/>
                <a:cs typeface="Helvetica" charset="0"/>
              </a:rPr>
              <a:t>prof. dr. Piet Van Avermaet</a:t>
            </a:r>
          </a:p>
        </p:txBody>
      </p:sp>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5256" y="536693"/>
            <a:ext cx="1961697" cy="1028308"/>
          </a:xfrm>
          <a:prstGeom prst="rect">
            <a:avLst/>
          </a:prstGeom>
        </p:spPr>
      </p:pic>
      <p:pic>
        <p:nvPicPr>
          <p:cNvPr id="7" name="Afbeelding 6"/>
          <p:cNvPicPr>
            <a:picLocks noChangeAspect="1"/>
          </p:cNvPicPr>
          <p:nvPr/>
        </p:nvPicPr>
        <p:blipFill>
          <a:blip r:embed="rId5"/>
          <a:stretch>
            <a:fillRect/>
          </a:stretch>
        </p:blipFill>
        <p:spPr>
          <a:xfrm>
            <a:off x="3325256" y="5703362"/>
            <a:ext cx="894776" cy="1015943"/>
          </a:xfrm>
          <a:prstGeom prst="rect">
            <a:avLst/>
          </a:prstGeom>
        </p:spPr>
      </p:pic>
      <p:pic>
        <p:nvPicPr>
          <p:cNvPr id="8" name="Afbeelding 7"/>
          <p:cNvPicPr>
            <a:picLocks noChangeAspect="1"/>
          </p:cNvPicPr>
          <p:nvPr/>
        </p:nvPicPr>
        <p:blipFill>
          <a:blip r:embed="rId6"/>
          <a:stretch>
            <a:fillRect/>
          </a:stretch>
        </p:blipFill>
        <p:spPr>
          <a:xfrm>
            <a:off x="5853268" y="5499044"/>
            <a:ext cx="1698694" cy="1358956"/>
          </a:xfrm>
          <a:prstGeom prst="rect">
            <a:avLst/>
          </a:prstGeom>
        </p:spPr>
      </p:pic>
      <p:pic>
        <p:nvPicPr>
          <p:cNvPr id="9" name="Afbeelding 8"/>
          <p:cNvPicPr>
            <a:picLocks noChangeAspect="1"/>
          </p:cNvPicPr>
          <p:nvPr/>
        </p:nvPicPr>
        <p:blipFill>
          <a:blip r:embed="rId7"/>
          <a:stretch>
            <a:fillRect/>
          </a:stretch>
        </p:blipFill>
        <p:spPr>
          <a:xfrm>
            <a:off x="8900808" y="5482817"/>
            <a:ext cx="829232" cy="1236488"/>
          </a:xfrm>
          <a:prstGeom prst="rect">
            <a:avLst/>
          </a:prstGeom>
        </p:spPr>
      </p:pic>
      <p:pic>
        <p:nvPicPr>
          <p:cNvPr id="13" name="Afbeelding 12"/>
          <p:cNvPicPr>
            <a:picLocks noChangeAspect="1"/>
          </p:cNvPicPr>
          <p:nvPr/>
        </p:nvPicPr>
        <p:blipFill>
          <a:blip r:embed="rId8"/>
          <a:stretch>
            <a:fillRect/>
          </a:stretch>
        </p:blipFill>
        <p:spPr>
          <a:xfrm>
            <a:off x="1903422" y="5521625"/>
            <a:ext cx="1421834" cy="1421834"/>
          </a:xfrm>
          <a:prstGeom prst="rect">
            <a:avLst/>
          </a:prstGeom>
        </p:spPr>
      </p:pic>
      <p:pic>
        <p:nvPicPr>
          <p:cNvPr id="4" name="Afbeelding 3"/>
          <p:cNvPicPr>
            <a:picLocks noChangeAspect="1"/>
          </p:cNvPicPr>
          <p:nvPr/>
        </p:nvPicPr>
        <p:blipFill>
          <a:blip r:embed="rId9"/>
          <a:stretch>
            <a:fillRect/>
          </a:stretch>
        </p:blipFill>
        <p:spPr>
          <a:xfrm>
            <a:off x="5853268" y="587238"/>
            <a:ext cx="2914650" cy="1114425"/>
          </a:xfrm>
          <a:prstGeom prst="rect">
            <a:avLst/>
          </a:prstGeom>
        </p:spPr>
      </p:pic>
    </p:spTree>
    <p:extLst>
      <p:ext uri="{BB962C8B-B14F-4D97-AF65-F5344CB8AC3E}">
        <p14:creationId xmlns:p14="http://schemas.microsoft.com/office/powerpoint/2010/main" val="1157029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project</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3000" b="1" dirty="0">
                <a:solidFill>
                  <a:srgbClr val="27A78D"/>
                </a:solidFill>
                <a:latin typeface="Helvetica" charset="0"/>
                <a:ea typeface="Helvetica" charset="0"/>
                <a:cs typeface="Helvetica" charset="0"/>
              </a:rPr>
              <a:t>Onderzoek en praktijk hand in hand</a:t>
            </a:r>
          </a:p>
          <a:p>
            <a:pPr marL="0" indent="0">
              <a:buNone/>
            </a:pPr>
            <a:endParaRPr lang="nl-NL" sz="2400" b="1" dirty="0">
              <a:solidFill>
                <a:srgbClr val="27A78D"/>
              </a:solidFill>
              <a:latin typeface="Helvetica" charset="0"/>
              <a:ea typeface="Helvetica" charset="0"/>
              <a:cs typeface="Helvetica" charset="0"/>
            </a:endParaRPr>
          </a:p>
          <a:p>
            <a:r>
              <a:rPr lang="nl-NL" sz="2800" dirty="0">
                <a:solidFill>
                  <a:srgbClr val="323294"/>
                </a:solidFill>
                <a:latin typeface="Helvetica" charset="0"/>
                <a:ea typeface="Helvetica" charset="0"/>
                <a:cs typeface="Helvetica" charset="0"/>
              </a:rPr>
              <a:t>Ontwikkeling en implementatie van tools</a:t>
            </a:r>
          </a:p>
          <a:p>
            <a:r>
              <a:rPr lang="nl-NL" dirty="0">
                <a:solidFill>
                  <a:srgbClr val="323294"/>
                </a:solidFill>
                <a:latin typeface="Helvetica" charset="0"/>
                <a:ea typeface="Helvetica" charset="0"/>
                <a:cs typeface="Helvetica" charset="0"/>
              </a:rPr>
              <a:t>Bijsturing van instrumenten aan de hand van ervaring van werkveld en onderzoek </a:t>
            </a:r>
          </a:p>
          <a:p>
            <a:r>
              <a:rPr lang="nl-NL" dirty="0">
                <a:solidFill>
                  <a:srgbClr val="323294"/>
                </a:solidFill>
                <a:latin typeface="Helvetica" charset="0"/>
                <a:ea typeface="Helvetica" charset="0"/>
                <a:cs typeface="Helvetica" charset="0"/>
              </a:rPr>
              <a:t>Om:</a:t>
            </a:r>
          </a:p>
          <a:p>
            <a:pPr lvl="1"/>
            <a:r>
              <a:rPr lang="nl-NL" dirty="0">
                <a:solidFill>
                  <a:srgbClr val="323294"/>
                </a:solidFill>
                <a:latin typeface="Helvetica" charset="0"/>
                <a:ea typeface="Helvetica" charset="0"/>
                <a:cs typeface="Helvetica" charset="0"/>
              </a:rPr>
              <a:t>In kaart brengen en communiceren van competenties</a:t>
            </a:r>
          </a:p>
          <a:p>
            <a:pPr lvl="1"/>
            <a:r>
              <a:rPr lang="nl-NL" dirty="0">
                <a:solidFill>
                  <a:srgbClr val="323294"/>
                </a:solidFill>
                <a:latin typeface="Helvetica" charset="0"/>
                <a:ea typeface="Helvetica" charset="0"/>
                <a:cs typeface="Helvetica" charset="0"/>
              </a:rPr>
              <a:t>Verhogen van de kennis over het SO</a:t>
            </a:r>
          </a:p>
          <a:p>
            <a:pPr lvl="1"/>
            <a:r>
              <a:rPr lang="nl-NL" dirty="0">
                <a:solidFill>
                  <a:srgbClr val="323294"/>
                </a:solidFill>
                <a:latin typeface="Helvetica" charset="0"/>
                <a:ea typeface="Helvetica" charset="0"/>
                <a:cs typeface="Helvetica" charset="0"/>
              </a:rPr>
              <a:t>Veranderen negatieve percepties TSO en BSO</a:t>
            </a:r>
          </a:p>
          <a:p>
            <a:pPr lvl="1"/>
            <a:r>
              <a:rPr lang="nl-NL" dirty="0">
                <a:solidFill>
                  <a:srgbClr val="323294"/>
                </a:solidFill>
                <a:latin typeface="Helvetica" charset="0"/>
                <a:ea typeface="Helvetica" charset="0"/>
                <a:cs typeface="Helvetica" charset="0"/>
              </a:rPr>
              <a:t>Communicatie tussen alle betrokkenen </a:t>
            </a:r>
          </a:p>
          <a:p>
            <a:pPr lvl="1"/>
            <a:r>
              <a:rPr lang="nl-NL" dirty="0">
                <a:solidFill>
                  <a:srgbClr val="323294"/>
                </a:solidFill>
                <a:latin typeface="Helvetica" charset="0"/>
                <a:ea typeface="Helvetica" charset="0"/>
                <a:cs typeface="Helvetica" charset="0"/>
              </a:rPr>
              <a:t>Professionaliseren OLB</a:t>
            </a:r>
          </a:p>
          <a:p>
            <a:pPr lvl="1"/>
            <a:r>
              <a:rPr lang="nl-NL" dirty="0">
                <a:solidFill>
                  <a:srgbClr val="323294"/>
                </a:solidFill>
                <a:latin typeface="Helvetica" charset="0"/>
                <a:ea typeface="Helvetica" charset="0"/>
                <a:cs typeface="Helvetica" charset="0"/>
              </a:rPr>
              <a:t>Netwerken tussen verschillende betrokkenen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85905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project</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Onderzoeksdesign</a:t>
            </a: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r>
              <a:rPr lang="nl-NL" sz="2800" dirty="0">
                <a:solidFill>
                  <a:srgbClr val="323294"/>
                </a:solidFill>
                <a:latin typeface="Helvetica" charset="0"/>
                <a:ea typeface="Helvetica" charset="0"/>
                <a:cs typeface="Helvetica" charset="0"/>
              </a:rPr>
              <a:t>Combinatie kwantitatief en kwalitatief onderzoek</a:t>
            </a:r>
          </a:p>
          <a:p>
            <a:pPr lvl="1"/>
            <a:r>
              <a:rPr lang="nl-NL" dirty="0">
                <a:solidFill>
                  <a:srgbClr val="323294"/>
                </a:solidFill>
                <a:latin typeface="Helvetica" charset="0"/>
                <a:ea typeface="Helvetica" charset="0"/>
                <a:cs typeface="Helvetica" charset="0"/>
              </a:rPr>
              <a:t>36 basisscholen: 18 in Gent, 18 in Antwerpen</a:t>
            </a:r>
          </a:p>
          <a:p>
            <a:pPr marL="457200" lvl="1" indent="0">
              <a:buNone/>
            </a:pP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4" name="Table 3">
            <a:extLst>
              <a:ext uri="{FF2B5EF4-FFF2-40B4-BE49-F238E27FC236}">
                <a16:creationId xmlns:a16="http://schemas.microsoft.com/office/drawing/2014/main" id="{AD737045-0DE9-4B45-BC80-B94DB6B7E094}"/>
              </a:ext>
            </a:extLst>
          </p:cNvPr>
          <p:cNvGraphicFramePr>
            <a:graphicFrameLocks noGrp="1"/>
          </p:cNvGraphicFramePr>
          <p:nvPr>
            <p:extLst>
              <p:ext uri="{D42A27DB-BD31-4B8C-83A1-F6EECF244321}">
                <p14:modId xmlns:p14="http://schemas.microsoft.com/office/powerpoint/2010/main" val="356495283"/>
              </p:ext>
            </p:extLst>
          </p:nvPr>
        </p:nvGraphicFramePr>
        <p:xfrm>
          <a:off x="1939636" y="4174836"/>
          <a:ext cx="8128000" cy="20021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23090637"/>
                    </a:ext>
                  </a:extLst>
                </a:gridCol>
                <a:gridCol w="2032000">
                  <a:extLst>
                    <a:ext uri="{9D8B030D-6E8A-4147-A177-3AD203B41FA5}">
                      <a16:colId xmlns:a16="http://schemas.microsoft.com/office/drawing/2014/main" val="1129598304"/>
                    </a:ext>
                  </a:extLst>
                </a:gridCol>
                <a:gridCol w="2032000">
                  <a:extLst>
                    <a:ext uri="{9D8B030D-6E8A-4147-A177-3AD203B41FA5}">
                      <a16:colId xmlns:a16="http://schemas.microsoft.com/office/drawing/2014/main" val="3168333100"/>
                    </a:ext>
                  </a:extLst>
                </a:gridCol>
                <a:gridCol w="2032000">
                  <a:extLst>
                    <a:ext uri="{9D8B030D-6E8A-4147-A177-3AD203B41FA5}">
                      <a16:colId xmlns:a16="http://schemas.microsoft.com/office/drawing/2014/main" val="220552838"/>
                    </a:ext>
                  </a:extLst>
                </a:gridCol>
              </a:tblGrid>
              <a:tr h="1014466">
                <a:tc>
                  <a:txBody>
                    <a:bodyPr/>
                    <a:lstStyle/>
                    <a:p>
                      <a:endParaRPr lang="nl-BE" dirty="0">
                        <a:latin typeface="Helvetica" panose="020B0604020202020204" pitchFamily="34" charset="0"/>
                        <a:cs typeface="Helvetica" panose="020B0604020202020204" pitchFamily="34" charset="0"/>
                      </a:endParaRPr>
                    </a:p>
                  </a:txBody>
                  <a:tcPr/>
                </a:tc>
                <a:tc>
                  <a:txBody>
                    <a:bodyPr/>
                    <a:lstStyle/>
                    <a:p>
                      <a:pPr algn="ctr"/>
                      <a:r>
                        <a:rPr lang="nl-BE" dirty="0">
                          <a:latin typeface="Helvetica" panose="020B0604020202020204" pitchFamily="34" charset="0"/>
                          <a:cs typeface="Helvetica" panose="020B0604020202020204" pitchFamily="34" charset="0"/>
                        </a:rPr>
                        <a:t>Experiment met coaching (E+)</a:t>
                      </a:r>
                    </a:p>
                  </a:txBody>
                  <a:tcPr/>
                </a:tc>
                <a:tc>
                  <a:txBody>
                    <a:bodyPr/>
                    <a:lstStyle/>
                    <a:p>
                      <a:pPr algn="ctr"/>
                      <a:r>
                        <a:rPr lang="nl-BE" dirty="0">
                          <a:latin typeface="Helvetica" panose="020B0604020202020204" pitchFamily="34" charset="0"/>
                          <a:cs typeface="Helvetica" panose="020B0604020202020204" pitchFamily="34" charset="0"/>
                        </a:rPr>
                        <a:t>Experiment zonder coaching (E-)</a:t>
                      </a:r>
                    </a:p>
                  </a:txBody>
                  <a:tcPr/>
                </a:tc>
                <a:tc>
                  <a:txBody>
                    <a:bodyPr/>
                    <a:lstStyle/>
                    <a:p>
                      <a:pPr algn="ctr"/>
                      <a:r>
                        <a:rPr lang="nl-BE" dirty="0">
                          <a:latin typeface="Helvetica" panose="020B0604020202020204" pitchFamily="34" charset="0"/>
                          <a:cs typeface="Helvetica" panose="020B0604020202020204" pitchFamily="34" charset="0"/>
                        </a:rPr>
                        <a:t>Controlegroep</a:t>
                      </a:r>
                    </a:p>
                    <a:p>
                      <a:pPr algn="ctr"/>
                      <a:r>
                        <a:rPr lang="nl-BE" dirty="0">
                          <a:latin typeface="Helvetica" panose="020B0604020202020204" pitchFamily="34" charset="0"/>
                          <a:cs typeface="Helvetica" panose="020B0604020202020204" pitchFamily="34" charset="0"/>
                        </a:rPr>
                        <a:t>(C)</a:t>
                      </a:r>
                    </a:p>
                  </a:txBody>
                  <a:tcPr/>
                </a:tc>
                <a:extLst>
                  <a:ext uri="{0D108BD9-81ED-4DB2-BD59-A6C34878D82A}">
                    <a16:rowId xmlns:a16="http://schemas.microsoft.com/office/drawing/2014/main" val="2113692404"/>
                  </a:ext>
                </a:extLst>
              </a:tr>
              <a:tr h="493830">
                <a:tc>
                  <a:txBody>
                    <a:bodyPr/>
                    <a:lstStyle/>
                    <a:p>
                      <a:r>
                        <a:rPr lang="nl-BE" dirty="0">
                          <a:latin typeface="Helvetica" panose="020B0604020202020204" pitchFamily="34" charset="0"/>
                          <a:cs typeface="Helvetica" panose="020B0604020202020204" pitchFamily="34" charset="0"/>
                        </a:rPr>
                        <a:t>Antwerpen</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extLst>
                  <a:ext uri="{0D108BD9-81ED-4DB2-BD59-A6C34878D82A}">
                    <a16:rowId xmlns:a16="http://schemas.microsoft.com/office/drawing/2014/main" val="1030250661"/>
                  </a:ext>
                </a:extLst>
              </a:tr>
              <a:tr h="493830">
                <a:tc>
                  <a:txBody>
                    <a:bodyPr/>
                    <a:lstStyle/>
                    <a:p>
                      <a:r>
                        <a:rPr lang="nl-BE" dirty="0">
                          <a:latin typeface="Helvetica" panose="020B0604020202020204" pitchFamily="34" charset="0"/>
                          <a:cs typeface="Helvetica" panose="020B0604020202020204" pitchFamily="34" charset="0"/>
                        </a:rPr>
                        <a:t>Gent </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tc>
                  <a:txBody>
                    <a:bodyPr/>
                    <a:lstStyle/>
                    <a:p>
                      <a:pPr algn="ctr"/>
                      <a:r>
                        <a:rPr lang="nl-BE" dirty="0">
                          <a:latin typeface="Helvetica" panose="020B0604020202020204" pitchFamily="34" charset="0"/>
                          <a:cs typeface="Helvetica" panose="020B0604020202020204" pitchFamily="34" charset="0"/>
                        </a:rPr>
                        <a:t>6</a:t>
                      </a:r>
                    </a:p>
                  </a:txBody>
                  <a:tcPr/>
                </a:tc>
                <a:extLst>
                  <a:ext uri="{0D108BD9-81ED-4DB2-BD59-A6C34878D82A}">
                    <a16:rowId xmlns:a16="http://schemas.microsoft.com/office/drawing/2014/main" val="1281234564"/>
                  </a:ext>
                </a:extLst>
              </a:tr>
            </a:tbl>
          </a:graphicData>
        </a:graphic>
      </p:graphicFrame>
    </p:spTree>
    <p:extLst>
      <p:ext uri="{BB962C8B-B14F-4D97-AF65-F5344CB8AC3E}">
        <p14:creationId xmlns:p14="http://schemas.microsoft.com/office/powerpoint/2010/main" val="385427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project</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Steekproeftrekking: gestratificeerde steekproef</a:t>
            </a: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r>
              <a:rPr lang="nl-NL" sz="2800" dirty="0">
                <a:solidFill>
                  <a:srgbClr val="323294"/>
                </a:solidFill>
                <a:latin typeface="Helvetica" charset="0"/>
                <a:ea typeface="Helvetica" charset="0"/>
                <a:cs typeface="Helvetica" charset="0"/>
              </a:rPr>
              <a:t>Criteria</a:t>
            </a:r>
          </a:p>
          <a:p>
            <a:pPr lvl="1"/>
            <a:r>
              <a:rPr lang="nl-NL" sz="1800" dirty="0">
                <a:solidFill>
                  <a:srgbClr val="323294"/>
                </a:solidFill>
                <a:latin typeface="Helvetica" charset="0"/>
                <a:ea typeface="Helvetica" charset="0"/>
                <a:cs typeface="Helvetica" charset="0"/>
              </a:rPr>
              <a:t>Stad (Antwerpen – Gent)</a:t>
            </a:r>
          </a:p>
          <a:p>
            <a:pPr lvl="1"/>
            <a:r>
              <a:rPr lang="nl-NL" sz="1800" dirty="0">
                <a:solidFill>
                  <a:srgbClr val="323294"/>
                </a:solidFill>
                <a:latin typeface="Helvetica" charset="0"/>
                <a:ea typeface="Helvetica" charset="0"/>
                <a:cs typeface="Helvetica" charset="0"/>
              </a:rPr>
              <a:t>Onderwijsnet (vrij – GO &amp; OGO)</a:t>
            </a:r>
          </a:p>
          <a:p>
            <a:pPr lvl="1"/>
            <a:r>
              <a:rPr lang="nl-NL" sz="1800" dirty="0">
                <a:solidFill>
                  <a:srgbClr val="323294"/>
                </a:solidFill>
                <a:latin typeface="Helvetica" charset="0"/>
                <a:ea typeface="Helvetica" charset="0"/>
                <a:cs typeface="Helvetica" charset="0"/>
              </a:rPr>
              <a:t>% indicatorleerlingen</a:t>
            </a:r>
          </a:p>
          <a:p>
            <a:pPr marL="457200" lvl="1" indent="0">
              <a:buNone/>
            </a:pPr>
            <a:r>
              <a:rPr lang="nl-NL" sz="1800" dirty="0">
                <a:solidFill>
                  <a:srgbClr val="323294"/>
                </a:solidFill>
                <a:latin typeface="Helvetica" charset="0"/>
                <a:ea typeface="Helvetica" charset="0"/>
                <a:cs typeface="Helvetica" charset="0"/>
              </a:rPr>
              <a:t>	</a:t>
            </a: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7" name="Object 6">
            <a:extLst>
              <a:ext uri="{FF2B5EF4-FFF2-40B4-BE49-F238E27FC236}">
                <a16:creationId xmlns:a16="http://schemas.microsoft.com/office/drawing/2014/main" id="{B6CAC91E-BAC2-4E56-BB1E-19899D1C3027}"/>
              </a:ext>
            </a:extLst>
          </p:cNvPr>
          <p:cNvGraphicFramePr>
            <a:graphicFrameLocks noChangeAspect="1"/>
          </p:cNvGraphicFramePr>
          <p:nvPr>
            <p:extLst>
              <p:ext uri="{D42A27DB-BD31-4B8C-83A1-F6EECF244321}">
                <p14:modId xmlns:p14="http://schemas.microsoft.com/office/powerpoint/2010/main" val="3637598021"/>
              </p:ext>
            </p:extLst>
          </p:nvPr>
        </p:nvGraphicFramePr>
        <p:xfrm>
          <a:off x="3912062" y="4113293"/>
          <a:ext cx="6157912" cy="3676650"/>
        </p:xfrm>
        <a:graphic>
          <a:graphicData uri="http://schemas.openxmlformats.org/presentationml/2006/ole">
            <mc:AlternateContent xmlns:mc="http://schemas.openxmlformats.org/markup-compatibility/2006">
              <mc:Choice xmlns:v="urn:schemas-microsoft-com:vml" Requires="v">
                <p:oleObj spid="_x0000_s1109" name="Document" r:id="rId5" imgW="5523637" imgH="3291554" progId="Word.Document.12">
                  <p:embed/>
                </p:oleObj>
              </mc:Choice>
              <mc:Fallback>
                <p:oleObj name="Document" r:id="rId5" imgW="5523637" imgH="3291554" progId="Word.Document.12">
                  <p:embed/>
                  <p:pic>
                    <p:nvPicPr>
                      <p:cNvPr id="6" name="Object 5"/>
                      <p:cNvPicPr/>
                      <p:nvPr/>
                    </p:nvPicPr>
                    <p:blipFill>
                      <a:blip r:embed="rId6"/>
                      <a:stretch>
                        <a:fillRect/>
                      </a:stretch>
                    </p:blipFill>
                    <p:spPr>
                      <a:xfrm>
                        <a:off x="3912062" y="4113293"/>
                        <a:ext cx="6157912" cy="3676650"/>
                      </a:xfrm>
                      <a:prstGeom prst="rect">
                        <a:avLst/>
                      </a:prstGeom>
                    </p:spPr>
                  </p:pic>
                </p:oleObj>
              </mc:Fallback>
            </mc:AlternateContent>
          </a:graphicData>
        </a:graphic>
      </p:graphicFrame>
    </p:spTree>
    <p:extLst>
      <p:ext uri="{BB962C8B-B14F-4D97-AF65-F5344CB8AC3E}">
        <p14:creationId xmlns:p14="http://schemas.microsoft.com/office/powerpoint/2010/main" val="247420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project</a:t>
            </a: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3 cohortes, 3 meetmomenten</a:t>
            </a:r>
          </a:p>
          <a:p>
            <a:pPr marL="0" indent="0">
              <a:buNone/>
            </a:pP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pPr marL="0" indent="0">
              <a:buNone/>
            </a:pPr>
            <a:r>
              <a:rPr lang="nl-NL" sz="1800" dirty="0">
                <a:solidFill>
                  <a:srgbClr val="323294"/>
                </a:solidFill>
                <a:latin typeface="Helvetica" charset="0"/>
                <a:ea typeface="Helvetica" charset="0"/>
                <a:cs typeface="Helvetica" charset="0"/>
              </a:rPr>
              <a:t>	</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4" name="Table 3">
            <a:extLst>
              <a:ext uri="{FF2B5EF4-FFF2-40B4-BE49-F238E27FC236}">
                <a16:creationId xmlns:a16="http://schemas.microsoft.com/office/drawing/2014/main" id="{1BD17E4E-2DF1-4E13-A33D-07A6DEDEC3F5}"/>
              </a:ext>
            </a:extLst>
          </p:cNvPr>
          <p:cNvGraphicFramePr>
            <a:graphicFrameLocks noGrp="1"/>
          </p:cNvGraphicFramePr>
          <p:nvPr>
            <p:extLst>
              <p:ext uri="{D42A27DB-BD31-4B8C-83A1-F6EECF244321}">
                <p14:modId xmlns:p14="http://schemas.microsoft.com/office/powerpoint/2010/main" val="3467703945"/>
              </p:ext>
            </p:extLst>
          </p:nvPr>
        </p:nvGraphicFramePr>
        <p:xfrm>
          <a:off x="1504709" y="2930430"/>
          <a:ext cx="9343876" cy="2312904"/>
        </p:xfrm>
        <a:graphic>
          <a:graphicData uri="http://schemas.openxmlformats.org/drawingml/2006/table">
            <a:tbl>
              <a:tblPr firstRow="1" bandRow="1">
                <a:tableStyleId>{5C22544A-7EE6-4342-B048-85BDC9FD1C3A}</a:tableStyleId>
              </a:tblPr>
              <a:tblGrid>
                <a:gridCol w="2335969">
                  <a:extLst>
                    <a:ext uri="{9D8B030D-6E8A-4147-A177-3AD203B41FA5}">
                      <a16:colId xmlns:a16="http://schemas.microsoft.com/office/drawing/2014/main" val="483278366"/>
                    </a:ext>
                  </a:extLst>
                </a:gridCol>
                <a:gridCol w="2335969">
                  <a:extLst>
                    <a:ext uri="{9D8B030D-6E8A-4147-A177-3AD203B41FA5}">
                      <a16:colId xmlns:a16="http://schemas.microsoft.com/office/drawing/2014/main" val="2661330160"/>
                    </a:ext>
                  </a:extLst>
                </a:gridCol>
                <a:gridCol w="2335969">
                  <a:extLst>
                    <a:ext uri="{9D8B030D-6E8A-4147-A177-3AD203B41FA5}">
                      <a16:colId xmlns:a16="http://schemas.microsoft.com/office/drawing/2014/main" val="3008156758"/>
                    </a:ext>
                  </a:extLst>
                </a:gridCol>
                <a:gridCol w="2335969">
                  <a:extLst>
                    <a:ext uri="{9D8B030D-6E8A-4147-A177-3AD203B41FA5}">
                      <a16:colId xmlns:a16="http://schemas.microsoft.com/office/drawing/2014/main" val="2698768432"/>
                    </a:ext>
                  </a:extLst>
                </a:gridCol>
              </a:tblGrid>
              <a:tr h="578226">
                <a:tc>
                  <a:txBody>
                    <a:bodyPr/>
                    <a:lstStyle/>
                    <a:p>
                      <a:endParaRPr lang="nl-BE" dirty="0">
                        <a:latin typeface="Helvetica" panose="020B0604020202020204" pitchFamily="34" charset="0"/>
                        <a:cs typeface="Helvetica" panose="020B0604020202020204" pitchFamily="34" charset="0"/>
                      </a:endParaRPr>
                    </a:p>
                  </a:txBody>
                  <a:tcPr/>
                </a:tc>
                <a:tc>
                  <a:txBody>
                    <a:bodyPr/>
                    <a:lstStyle/>
                    <a:p>
                      <a:r>
                        <a:rPr lang="nl-BE" dirty="0">
                          <a:latin typeface="Helvetica" panose="020B0604020202020204" pitchFamily="34" charset="0"/>
                          <a:cs typeface="Helvetica" panose="020B0604020202020204" pitchFamily="34" charset="0"/>
                        </a:rPr>
                        <a:t>Nulmeting</a:t>
                      </a:r>
                    </a:p>
                  </a:txBody>
                  <a:tcPr/>
                </a:tc>
                <a:tc>
                  <a:txBody>
                    <a:bodyPr/>
                    <a:lstStyle/>
                    <a:p>
                      <a:r>
                        <a:rPr lang="nl-BE" dirty="0">
                          <a:latin typeface="Helvetica" panose="020B0604020202020204" pitchFamily="34" charset="0"/>
                          <a:cs typeface="Helvetica" panose="020B0604020202020204" pitchFamily="34" charset="0"/>
                        </a:rPr>
                        <a:t>Premeting</a:t>
                      </a:r>
                    </a:p>
                  </a:txBody>
                  <a:tcPr/>
                </a:tc>
                <a:tc>
                  <a:txBody>
                    <a:bodyPr/>
                    <a:lstStyle/>
                    <a:p>
                      <a:r>
                        <a:rPr lang="nl-BE" dirty="0">
                          <a:latin typeface="Helvetica" panose="020B0604020202020204" pitchFamily="34" charset="0"/>
                          <a:cs typeface="Helvetica" panose="020B0604020202020204" pitchFamily="34" charset="0"/>
                        </a:rPr>
                        <a:t>Postmeting</a:t>
                      </a:r>
                    </a:p>
                  </a:txBody>
                  <a:tcPr/>
                </a:tc>
                <a:extLst>
                  <a:ext uri="{0D108BD9-81ED-4DB2-BD59-A6C34878D82A}">
                    <a16:rowId xmlns:a16="http://schemas.microsoft.com/office/drawing/2014/main" val="3186212387"/>
                  </a:ext>
                </a:extLst>
              </a:tr>
              <a:tr h="578226">
                <a:tc>
                  <a:txBody>
                    <a:bodyPr/>
                    <a:lstStyle/>
                    <a:p>
                      <a:r>
                        <a:rPr lang="nl-BE" dirty="0">
                          <a:latin typeface="Helvetica" panose="020B0604020202020204" pitchFamily="34" charset="0"/>
                          <a:cs typeface="Helvetica" panose="020B0604020202020204" pitchFamily="34" charset="0"/>
                        </a:rPr>
                        <a:t>Cohorte 1</a:t>
                      </a:r>
                    </a:p>
                  </a:txBody>
                  <a:tcPr/>
                </a:tc>
                <a:tc>
                  <a:txBody>
                    <a:bodyPr/>
                    <a:lstStyle/>
                    <a:p>
                      <a:r>
                        <a:rPr lang="nl-BE" dirty="0">
                          <a:latin typeface="Helvetica" panose="020B0604020202020204" pitchFamily="34" charset="0"/>
                          <a:cs typeface="Helvetica" panose="020B0604020202020204" pitchFamily="34" charset="0"/>
                        </a:rPr>
                        <a:t>Eind 5</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Eind 6</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Na 1</a:t>
                      </a:r>
                      <a:r>
                        <a:rPr lang="nl-BE" baseline="30000" dirty="0">
                          <a:latin typeface="Helvetica" panose="020B0604020202020204" pitchFamily="34" charset="0"/>
                          <a:cs typeface="Helvetica" panose="020B0604020202020204" pitchFamily="34" charset="0"/>
                        </a:rPr>
                        <a:t>e</a:t>
                      </a:r>
                      <a:r>
                        <a:rPr lang="nl-BE" dirty="0">
                          <a:latin typeface="Helvetica" panose="020B0604020202020204" pitchFamily="34" charset="0"/>
                          <a:cs typeface="Helvetica" panose="020B0604020202020204" pitchFamily="34" charset="0"/>
                        </a:rPr>
                        <a:t> semester SO</a:t>
                      </a:r>
                    </a:p>
                  </a:txBody>
                  <a:tcPr/>
                </a:tc>
                <a:extLst>
                  <a:ext uri="{0D108BD9-81ED-4DB2-BD59-A6C34878D82A}">
                    <a16:rowId xmlns:a16="http://schemas.microsoft.com/office/drawing/2014/main" val="1731425413"/>
                  </a:ext>
                </a:extLst>
              </a:tr>
              <a:tr h="578226">
                <a:tc>
                  <a:txBody>
                    <a:bodyPr/>
                    <a:lstStyle/>
                    <a:p>
                      <a:r>
                        <a:rPr lang="nl-BE" dirty="0">
                          <a:latin typeface="Helvetica" panose="020B0604020202020204" pitchFamily="34" charset="0"/>
                          <a:cs typeface="Helvetica" panose="020B0604020202020204" pitchFamily="34" charset="0"/>
                        </a:rPr>
                        <a:t>Cohorte 2</a:t>
                      </a:r>
                    </a:p>
                  </a:txBody>
                  <a:tcPr/>
                </a:tc>
                <a:tc>
                  <a:txBody>
                    <a:bodyPr/>
                    <a:lstStyle/>
                    <a:p>
                      <a:r>
                        <a:rPr lang="nl-BE" dirty="0">
                          <a:latin typeface="Helvetica" panose="020B0604020202020204" pitchFamily="34" charset="0"/>
                          <a:cs typeface="Helvetica" panose="020B0604020202020204" pitchFamily="34" charset="0"/>
                        </a:rPr>
                        <a:t>Begin 6</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Eind 6</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Na 1</a:t>
                      </a:r>
                      <a:r>
                        <a:rPr lang="nl-BE" baseline="30000" dirty="0">
                          <a:latin typeface="Helvetica" panose="020B0604020202020204" pitchFamily="34" charset="0"/>
                          <a:cs typeface="Helvetica" panose="020B0604020202020204" pitchFamily="34" charset="0"/>
                        </a:rPr>
                        <a:t>e</a:t>
                      </a:r>
                      <a:r>
                        <a:rPr lang="nl-BE" dirty="0">
                          <a:latin typeface="Helvetica" panose="020B0604020202020204" pitchFamily="34" charset="0"/>
                          <a:cs typeface="Helvetica" panose="020B0604020202020204" pitchFamily="34" charset="0"/>
                        </a:rPr>
                        <a:t> semester SO</a:t>
                      </a:r>
                    </a:p>
                  </a:txBody>
                  <a:tcPr/>
                </a:tc>
                <a:extLst>
                  <a:ext uri="{0D108BD9-81ED-4DB2-BD59-A6C34878D82A}">
                    <a16:rowId xmlns:a16="http://schemas.microsoft.com/office/drawing/2014/main" val="3183391452"/>
                  </a:ext>
                </a:extLst>
              </a:tr>
              <a:tr h="578226">
                <a:tc>
                  <a:txBody>
                    <a:bodyPr/>
                    <a:lstStyle/>
                    <a:p>
                      <a:r>
                        <a:rPr lang="nl-BE" dirty="0">
                          <a:latin typeface="Helvetica" panose="020B0604020202020204" pitchFamily="34" charset="0"/>
                          <a:cs typeface="Helvetica" panose="020B0604020202020204" pitchFamily="34" charset="0"/>
                        </a:rPr>
                        <a:t>Cohorte 3</a:t>
                      </a:r>
                    </a:p>
                  </a:txBody>
                  <a:tcPr/>
                </a:tc>
                <a:tc>
                  <a:txBody>
                    <a:bodyPr/>
                    <a:lstStyle/>
                    <a:p>
                      <a:r>
                        <a:rPr lang="nl-BE" dirty="0">
                          <a:latin typeface="Helvetica" panose="020B0604020202020204" pitchFamily="34" charset="0"/>
                          <a:cs typeface="Helvetica" panose="020B0604020202020204" pitchFamily="34" charset="0"/>
                        </a:rPr>
                        <a:t>Begin 6</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Eind 6</a:t>
                      </a:r>
                      <a:r>
                        <a:rPr lang="nl-BE" baseline="30000" dirty="0">
                          <a:latin typeface="Helvetica" panose="020B0604020202020204" pitchFamily="34" charset="0"/>
                          <a:cs typeface="Helvetica" panose="020B0604020202020204" pitchFamily="34" charset="0"/>
                        </a:rPr>
                        <a:t>de</a:t>
                      </a:r>
                      <a:r>
                        <a:rPr lang="nl-BE" dirty="0">
                          <a:latin typeface="Helvetica" panose="020B0604020202020204" pitchFamily="34" charset="0"/>
                          <a:cs typeface="Helvetica" panose="020B0604020202020204" pitchFamily="34" charset="0"/>
                        </a:rPr>
                        <a:t> leerjaar</a:t>
                      </a:r>
                    </a:p>
                  </a:txBody>
                  <a:tcPr/>
                </a:tc>
                <a:tc>
                  <a:txBody>
                    <a:bodyPr/>
                    <a:lstStyle/>
                    <a:p>
                      <a:r>
                        <a:rPr lang="nl-BE" dirty="0">
                          <a:latin typeface="Helvetica" panose="020B0604020202020204" pitchFamily="34" charset="0"/>
                          <a:cs typeface="Helvetica" panose="020B0604020202020204" pitchFamily="34" charset="0"/>
                        </a:rPr>
                        <a:t>X</a:t>
                      </a:r>
                    </a:p>
                  </a:txBody>
                  <a:tcPr/>
                </a:tc>
                <a:extLst>
                  <a:ext uri="{0D108BD9-81ED-4DB2-BD59-A6C34878D82A}">
                    <a16:rowId xmlns:a16="http://schemas.microsoft.com/office/drawing/2014/main" val="2720859900"/>
                  </a:ext>
                </a:extLst>
              </a:tr>
            </a:tbl>
          </a:graphicData>
        </a:graphic>
      </p:graphicFrame>
    </p:spTree>
    <p:extLst>
      <p:ext uri="{BB962C8B-B14F-4D97-AF65-F5344CB8AC3E}">
        <p14:creationId xmlns:p14="http://schemas.microsoft.com/office/powerpoint/2010/main" val="295423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6667201" y="5521625"/>
            <a:ext cx="2638469" cy="1055388"/>
          </a:xfrm>
          <a:prstGeom prst="rect">
            <a:avLst/>
          </a:prstGeom>
        </p:spPr>
      </p:pic>
      <p:pic>
        <p:nvPicPr>
          <p:cNvPr id="11" name="Afbeelding 10"/>
          <p:cNvPicPr>
            <a:picLocks noChangeAspect="1"/>
          </p:cNvPicPr>
          <p:nvPr/>
        </p:nvPicPr>
        <p:blipFill>
          <a:blip r:embed="rId3"/>
          <a:stretch>
            <a:fillRect/>
          </a:stretch>
        </p:blipFill>
        <p:spPr>
          <a:xfrm>
            <a:off x="4006181" y="5468948"/>
            <a:ext cx="2522930" cy="1419148"/>
          </a:xfrm>
          <a:prstGeom prst="rect">
            <a:avLst/>
          </a:prstGeom>
        </p:spPr>
      </p:pic>
      <p:sp>
        <p:nvSpPr>
          <p:cNvPr id="2" name="Titel 1"/>
          <p:cNvSpPr>
            <a:spLocks noGrp="1"/>
          </p:cNvSpPr>
          <p:nvPr>
            <p:ph type="ctrTitle"/>
          </p:nvPr>
        </p:nvSpPr>
        <p:spPr>
          <a:xfrm>
            <a:off x="1046920" y="1248256"/>
            <a:ext cx="10098156" cy="2387600"/>
          </a:xfrm>
          <a:solidFill>
            <a:schemeClr val="bg1"/>
          </a:solidFill>
        </p:spPr>
        <p:txBody>
          <a:bodyPr>
            <a:normAutofit fontScale="90000"/>
          </a:bodyPr>
          <a:lstStyle/>
          <a:p>
            <a:r>
              <a:rPr lang="en-GB" sz="4800" b="1" dirty="0">
                <a:solidFill>
                  <a:srgbClr val="323294"/>
                </a:solidFill>
                <a:latin typeface="Helvetica" charset="0"/>
                <a:ea typeface="Helvetica" charset="0"/>
                <a:cs typeface="Helvetica" charset="0"/>
              </a:rPr>
              <a:t/>
            </a:r>
            <a:br>
              <a:rPr lang="en-GB" sz="4800" b="1" dirty="0">
                <a:solidFill>
                  <a:srgbClr val="323294"/>
                </a:solidFill>
                <a:latin typeface="Helvetica" charset="0"/>
                <a:ea typeface="Helvetica" charset="0"/>
                <a:cs typeface="Helvetica" charset="0"/>
              </a:rPr>
            </a:br>
            <a:r>
              <a:rPr lang="en-GB" sz="4800" b="1" dirty="0" smtClean="0">
                <a:solidFill>
                  <a:srgbClr val="323294"/>
                </a:solidFill>
                <a:latin typeface="Helvetica" charset="0"/>
                <a:ea typeface="Helvetica" charset="0"/>
                <a:cs typeface="Helvetica" charset="0"/>
              </a:rPr>
              <a:t/>
            </a:r>
            <a:br>
              <a:rPr lang="en-GB" sz="4800" b="1" dirty="0" smtClean="0">
                <a:solidFill>
                  <a:srgbClr val="323294"/>
                </a:solidFill>
                <a:latin typeface="Helvetica" charset="0"/>
                <a:ea typeface="Helvetica" charset="0"/>
                <a:cs typeface="Helvetica" charset="0"/>
              </a:rPr>
            </a:br>
            <a:r>
              <a:rPr lang="en-GB" sz="4800" b="1" dirty="0">
                <a:solidFill>
                  <a:srgbClr val="323294"/>
                </a:solidFill>
                <a:latin typeface="Helvetica" charset="0"/>
                <a:ea typeface="Helvetica" charset="0"/>
                <a:cs typeface="Helvetica" charset="0"/>
              </a:rPr>
              <a:t/>
            </a:r>
            <a:br>
              <a:rPr lang="en-GB" sz="4800" b="1" dirty="0">
                <a:solidFill>
                  <a:srgbClr val="323294"/>
                </a:solidFill>
                <a:latin typeface="Helvetica" charset="0"/>
                <a:ea typeface="Helvetica" charset="0"/>
                <a:cs typeface="Helvetica" charset="0"/>
              </a:rPr>
            </a:br>
            <a:r>
              <a:rPr lang="en-GB" sz="4800" b="1" dirty="0" smtClean="0">
                <a:solidFill>
                  <a:srgbClr val="323294"/>
                </a:solidFill>
                <a:latin typeface="Helvetica" charset="0"/>
                <a:ea typeface="Helvetica" charset="0"/>
                <a:cs typeface="Helvetica" charset="0"/>
              </a:rPr>
              <a:t/>
            </a:r>
            <a:br>
              <a:rPr lang="en-GB" sz="4800" b="1" dirty="0" smtClean="0">
                <a:solidFill>
                  <a:srgbClr val="323294"/>
                </a:solidFill>
                <a:latin typeface="Helvetica" charset="0"/>
                <a:ea typeface="Helvetica" charset="0"/>
                <a:cs typeface="Helvetica" charset="0"/>
              </a:rPr>
            </a:br>
            <a:r>
              <a:rPr lang="en-GB" sz="4800" b="1" dirty="0" err="1" smtClean="0">
                <a:solidFill>
                  <a:srgbClr val="323294"/>
                </a:solidFill>
                <a:latin typeface="Helvetica" charset="0"/>
                <a:ea typeface="Helvetica" charset="0"/>
                <a:cs typeface="Helvetica" charset="0"/>
              </a:rPr>
              <a:t>voornaamste</a:t>
            </a:r>
            <a:r>
              <a:rPr lang="en-GB" sz="4800" b="1" dirty="0" smtClean="0">
                <a:solidFill>
                  <a:srgbClr val="323294"/>
                </a:solidFill>
                <a:latin typeface="Helvetica" charset="0"/>
                <a:ea typeface="Helvetica" charset="0"/>
                <a:cs typeface="Helvetica" charset="0"/>
              </a:rPr>
              <a:t> </a:t>
            </a:r>
            <a:r>
              <a:rPr lang="en-GB" sz="4800" b="1" dirty="0" err="1">
                <a:solidFill>
                  <a:srgbClr val="323294"/>
                </a:solidFill>
                <a:latin typeface="Helvetica" charset="0"/>
                <a:ea typeface="Helvetica" charset="0"/>
                <a:cs typeface="Helvetica" charset="0"/>
              </a:rPr>
              <a:t>bevindingen</a:t>
            </a:r>
            <a:r>
              <a:rPr lang="en-GB" sz="4800" b="1" dirty="0">
                <a:solidFill>
                  <a:srgbClr val="323294"/>
                </a:solidFill>
                <a:latin typeface="Helvetica" charset="0"/>
                <a:ea typeface="Helvetica" charset="0"/>
                <a:cs typeface="Helvetica" charset="0"/>
              </a:rPr>
              <a:t> </a:t>
            </a:r>
            <a:br>
              <a:rPr lang="en-GB" sz="4800" b="1" dirty="0">
                <a:solidFill>
                  <a:srgbClr val="323294"/>
                </a:solidFill>
                <a:latin typeface="Helvetica" charset="0"/>
                <a:ea typeface="Helvetica" charset="0"/>
                <a:cs typeface="Helvetica" charset="0"/>
              </a:rPr>
            </a:br>
            <a:r>
              <a:rPr lang="en-GB" sz="4800" b="1" dirty="0">
                <a:solidFill>
                  <a:srgbClr val="323294"/>
                </a:solidFill>
                <a:latin typeface="Helvetica" charset="0"/>
                <a:ea typeface="Helvetica" charset="0"/>
                <a:cs typeface="Helvetica" charset="0"/>
              </a:rPr>
              <a:t/>
            </a:r>
            <a:br>
              <a:rPr lang="en-GB" sz="4800" b="1" dirty="0">
                <a:solidFill>
                  <a:srgbClr val="323294"/>
                </a:solidFill>
                <a:latin typeface="Helvetica" charset="0"/>
                <a:ea typeface="Helvetica" charset="0"/>
                <a:cs typeface="Helvetica" charset="0"/>
              </a:rPr>
            </a:br>
            <a:endParaRPr lang="en-GB" sz="4800" b="1" dirty="0">
              <a:solidFill>
                <a:srgbClr val="323294"/>
              </a:solidFill>
              <a:latin typeface="Helvetica" charset="0"/>
              <a:ea typeface="Helvetica" charset="0"/>
              <a:cs typeface="Helvetica" charset="0"/>
            </a:endParaRPr>
          </a:p>
        </p:txBody>
      </p:sp>
      <p:sp>
        <p:nvSpPr>
          <p:cNvPr id="3" name="Ondertitel 2"/>
          <p:cNvSpPr>
            <a:spLocks noGrp="1"/>
          </p:cNvSpPr>
          <p:nvPr>
            <p:ph type="subTitle" idx="1"/>
          </p:nvPr>
        </p:nvSpPr>
        <p:spPr>
          <a:xfrm>
            <a:off x="1550503" y="3966365"/>
            <a:ext cx="9090991" cy="1075979"/>
          </a:xfrm>
        </p:spPr>
        <p:txBody>
          <a:bodyPr/>
          <a:lstStyle/>
          <a:p>
            <a:r>
              <a:rPr lang="en-GB" dirty="0">
                <a:solidFill>
                  <a:srgbClr val="27A78D"/>
                </a:solidFill>
                <a:latin typeface="Helvetica" charset="0"/>
                <a:ea typeface="Helvetica" charset="0"/>
                <a:cs typeface="Helvetica" charset="0"/>
              </a:rPr>
              <a:t>Simon Boone &amp; Karin Goosen</a:t>
            </a:r>
          </a:p>
        </p:txBody>
      </p:sp>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5256" y="520800"/>
            <a:ext cx="1961697" cy="1028308"/>
          </a:xfrm>
          <a:prstGeom prst="rect">
            <a:avLst/>
          </a:prstGeom>
        </p:spPr>
      </p:pic>
      <p:pic>
        <p:nvPicPr>
          <p:cNvPr id="7" name="Afbeelding 6"/>
          <p:cNvPicPr>
            <a:picLocks noChangeAspect="1"/>
          </p:cNvPicPr>
          <p:nvPr/>
        </p:nvPicPr>
        <p:blipFill>
          <a:blip r:embed="rId5"/>
          <a:stretch>
            <a:fillRect/>
          </a:stretch>
        </p:blipFill>
        <p:spPr>
          <a:xfrm>
            <a:off x="3325256" y="5703362"/>
            <a:ext cx="894776" cy="1015943"/>
          </a:xfrm>
          <a:prstGeom prst="rect">
            <a:avLst/>
          </a:prstGeom>
        </p:spPr>
      </p:pic>
      <p:pic>
        <p:nvPicPr>
          <p:cNvPr id="8" name="Afbeelding 7"/>
          <p:cNvPicPr>
            <a:picLocks noChangeAspect="1"/>
          </p:cNvPicPr>
          <p:nvPr/>
        </p:nvPicPr>
        <p:blipFill>
          <a:blip r:embed="rId6"/>
          <a:stretch>
            <a:fillRect/>
          </a:stretch>
        </p:blipFill>
        <p:spPr>
          <a:xfrm>
            <a:off x="5853268" y="5499044"/>
            <a:ext cx="1698694" cy="1358956"/>
          </a:xfrm>
          <a:prstGeom prst="rect">
            <a:avLst/>
          </a:prstGeom>
        </p:spPr>
      </p:pic>
      <p:pic>
        <p:nvPicPr>
          <p:cNvPr id="9" name="Afbeelding 8"/>
          <p:cNvPicPr>
            <a:picLocks noChangeAspect="1"/>
          </p:cNvPicPr>
          <p:nvPr/>
        </p:nvPicPr>
        <p:blipFill>
          <a:blip r:embed="rId7"/>
          <a:stretch>
            <a:fillRect/>
          </a:stretch>
        </p:blipFill>
        <p:spPr>
          <a:xfrm>
            <a:off x="8900808" y="5482817"/>
            <a:ext cx="829232" cy="1236488"/>
          </a:xfrm>
          <a:prstGeom prst="rect">
            <a:avLst/>
          </a:prstGeom>
        </p:spPr>
      </p:pic>
      <p:pic>
        <p:nvPicPr>
          <p:cNvPr id="13" name="Afbeelding 12"/>
          <p:cNvPicPr>
            <a:picLocks noChangeAspect="1"/>
          </p:cNvPicPr>
          <p:nvPr/>
        </p:nvPicPr>
        <p:blipFill>
          <a:blip r:embed="rId8"/>
          <a:stretch>
            <a:fillRect/>
          </a:stretch>
        </p:blipFill>
        <p:spPr>
          <a:xfrm>
            <a:off x="1903422" y="5521625"/>
            <a:ext cx="1421834" cy="1421834"/>
          </a:xfrm>
          <a:prstGeom prst="rect">
            <a:avLst/>
          </a:prstGeom>
        </p:spPr>
      </p:pic>
      <p:pic>
        <p:nvPicPr>
          <p:cNvPr id="4" name="Afbeelding 3"/>
          <p:cNvPicPr>
            <a:picLocks noChangeAspect="1"/>
          </p:cNvPicPr>
          <p:nvPr/>
        </p:nvPicPr>
        <p:blipFill>
          <a:blip r:embed="rId9"/>
          <a:stretch>
            <a:fillRect/>
          </a:stretch>
        </p:blipFill>
        <p:spPr>
          <a:xfrm>
            <a:off x="5853268" y="410056"/>
            <a:ext cx="2914650" cy="1114425"/>
          </a:xfrm>
          <a:prstGeom prst="rect">
            <a:avLst/>
          </a:prstGeom>
        </p:spPr>
      </p:pic>
    </p:spTree>
    <p:extLst>
      <p:ext uri="{BB962C8B-B14F-4D97-AF65-F5344CB8AC3E}">
        <p14:creationId xmlns:p14="http://schemas.microsoft.com/office/powerpoint/2010/main" val="305907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Wie komt waar terecht?</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4" name="Table 3">
            <a:extLst>
              <a:ext uri="{FF2B5EF4-FFF2-40B4-BE49-F238E27FC236}">
                <a16:creationId xmlns:a16="http://schemas.microsoft.com/office/drawing/2014/main" id="{8B9F9E8E-D2CB-427D-8A91-8E3B8B461AA8}"/>
              </a:ext>
            </a:extLst>
          </p:cNvPr>
          <p:cNvGraphicFramePr>
            <a:graphicFrameLocks noGrp="1"/>
          </p:cNvGraphicFramePr>
          <p:nvPr>
            <p:extLst>
              <p:ext uri="{D42A27DB-BD31-4B8C-83A1-F6EECF244321}">
                <p14:modId xmlns:p14="http://schemas.microsoft.com/office/powerpoint/2010/main" val="1207791744"/>
              </p:ext>
            </p:extLst>
          </p:nvPr>
        </p:nvGraphicFramePr>
        <p:xfrm>
          <a:off x="2032000" y="2888774"/>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93960587"/>
                    </a:ext>
                  </a:extLst>
                </a:gridCol>
                <a:gridCol w="4064000">
                  <a:extLst>
                    <a:ext uri="{9D8B030D-6E8A-4147-A177-3AD203B41FA5}">
                      <a16:colId xmlns:a16="http://schemas.microsoft.com/office/drawing/2014/main" val="1719190636"/>
                    </a:ext>
                  </a:extLst>
                </a:gridCol>
              </a:tblGrid>
              <a:tr h="370840">
                <a:tc>
                  <a:txBody>
                    <a:bodyPr/>
                    <a:lstStyle/>
                    <a:p>
                      <a:endParaRPr lang="nl-BE" dirty="0">
                        <a:latin typeface="Helvetica" panose="020B0604020202020204" pitchFamily="34" charset="0"/>
                        <a:cs typeface="Helvetica" panose="020B0604020202020204" pitchFamily="34" charset="0"/>
                      </a:endParaRPr>
                    </a:p>
                  </a:txBody>
                  <a:tcPr/>
                </a:tc>
                <a:tc>
                  <a:txBody>
                    <a:bodyPr/>
                    <a:lstStyle/>
                    <a:p>
                      <a:endParaRPr lang="nl-BE">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001976847"/>
                  </a:ext>
                </a:extLst>
              </a:tr>
              <a:tr h="370840">
                <a:tc>
                  <a:txBody>
                    <a:bodyPr/>
                    <a:lstStyle/>
                    <a:p>
                      <a:r>
                        <a:rPr lang="nl-BE" dirty="0">
                          <a:latin typeface="Helvetica" panose="020B0604020202020204" pitchFamily="34" charset="0"/>
                          <a:cs typeface="Helvetica" panose="020B0604020202020204" pitchFamily="34" charset="0"/>
                        </a:rPr>
                        <a:t>B-stroom</a:t>
                      </a:r>
                    </a:p>
                  </a:txBody>
                  <a:tcPr/>
                </a:tc>
                <a:tc>
                  <a:txBody>
                    <a:bodyPr/>
                    <a:lstStyle/>
                    <a:p>
                      <a:r>
                        <a:rPr lang="nl-BE" dirty="0">
                          <a:latin typeface="Helvetica" panose="020B0604020202020204" pitchFamily="34" charset="0"/>
                          <a:cs typeface="Helvetica" panose="020B0604020202020204" pitchFamily="34" charset="0"/>
                        </a:rPr>
                        <a:t>2,5 – 5%</a:t>
                      </a:r>
                    </a:p>
                  </a:txBody>
                  <a:tcPr/>
                </a:tc>
                <a:extLst>
                  <a:ext uri="{0D108BD9-81ED-4DB2-BD59-A6C34878D82A}">
                    <a16:rowId xmlns:a16="http://schemas.microsoft.com/office/drawing/2014/main" val="1879963772"/>
                  </a:ext>
                </a:extLst>
              </a:tr>
              <a:tr h="370840">
                <a:tc>
                  <a:txBody>
                    <a:bodyPr/>
                    <a:lstStyle/>
                    <a:p>
                      <a:r>
                        <a:rPr lang="nl-BE" dirty="0">
                          <a:latin typeface="Helvetica" panose="020B0604020202020204" pitchFamily="34" charset="0"/>
                          <a:cs typeface="Helvetica" panose="020B0604020202020204" pitchFamily="34" charset="0"/>
                        </a:rPr>
                        <a:t>Kunstoptie</a:t>
                      </a:r>
                    </a:p>
                  </a:txBody>
                  <a:tcPr/>
                </a:tc>
                <a:tc>
                  <a:txBody>
                    <a:bodyPr/>
                    <a:lstStyle/>
                    <a:p>
                      <a:r>
                        <a:rPr lang="nl-BE" dirty="0">
                          <a:latin typeface="Helvetica" panose="020B0604020202020204" pitchFamily="34" charset="0"/>
                          <a:cs typeface="Helvetica" panose="020B0604020202020204" pitchFamily="34" charset="0"/>
                        </a:rPr>
                        <a:t>1 – 2%</a:t>
                      </a:r>
                    </a:p>
                  </a:txBody>
                  <a:tcPr/>
                </a:tc>
                <a:extLst>
                  <a:ext uri="{0D108BD9-81ED-4DB2-BD59-A6C34878D82A}">
                    <a16:rowId xmlns:a16="http://schemas.microsoft.com/office/drawing/2014/main" val="2815502030"/>
                  </a:ext>
                </a:extLst>
              </a:tr>
              <a:tr h="370840">
                <a:tc>
                  <a:txBody>
                    <a:bodyPr/>
                    <a:lstStyle/>
                    <a:p>
                      <a:r>
                        <a:rPr lang="nl-BE" dirty="0">
                          <a:latin typeface="Helvetica" panose="020B0604020202020204" pitchFamily="34" charset="0"/>
                          <a:cs typeface="Helvetica" panose="020B0604020202020204" pitchFamily="34" charset="0"/>
                        </a:rPr>
                        <a:t>Latijn</a:t>
                      </a:r>
                    </a:p>
                  </a:txBody>
                  <a:tcPr/>
                </a:tc>
                <a:tc>
                  <a:txBody>
                    <a:bodyPr/>
                    <a:lstStyle/>
                    <a:p>
                      <a:r>
                        <a:rPr lang="nl-BE" dirty="0">
                          <a:latin typeface="Helvetica" panose="020B0604020202020204" pitchFamily="34" charset="0"/>
                          <a:cs typeface="Helvetica" panose="020B0604020202020204" pitchFamily="34" charset="0"/>
                        </a:rPr>
                        <a:t>36 – 39%</a:t>
                      </a:r>
                    </a:p>
                  </a:txBody>
                  <a:tcPr/>
                </a:tc>
                <a:extLst>
                  <a:ext uri="{0D108BD9-81ED-4DB2-BD59-A6C34878D82A}">
                    <a16:rowId xmlns:a16="http://schemas.microsoft.com/office/drawing/2014/main" val="2925702583"/>
                  </a:ext>
                </a:extLst>
              </a:tr>
              <a:tr h="370840">
                <a:tc>
                  <a:txBody>
                    <a:bodyPr/>
                    <a:lstStyle/>
                    <a:p>
                      <a:r>
                        <a:rPr lang="nl-BE" dirty="0">
                          <a:latin typeface="Helvetica" panose="020B0604020202020204" pitchFamily="34" charset="0"/>
                          <a:cs typeface="Helvetica" panose="020B0604020202020204" pitchFamily="34" charset="0"/>
                        </a:rPr>
                        <a:t>Moderne</a:t>
                      </a:r>
                    </a:p>
                  </a:txBody>
                  <a:tcPr/>
                </a:tc>
                <a:tc>
                  <a:txBody>
                    <a:bodyPr/>
                    <a:lstStyle/>
                    <a:p>
                      <a:r>
                        <a:rPr lang="nl-BE" dirty="0">
                          <a:latin typeface="Helvetica" panose="020B0604020202020204" pitchFamily="34" charset="0"/>
                          <a:cs typeface="Helvetica" panose="020B0604020202020204" pitchFamily="34" charset="0"/>
                        </a:rPr>
                        <a:t>+- 45 %</a:t>
                      </a:r>
                    </a:p>
                  </a:txBody>
                  <a:tcPr/>
                </a:tc>
                <a:extLst>
                  <a:ext uri="{0D108BD9-81ED-4DB2-BD59-A6C34878D82A}">
                    <a16:rowId xmlns:a16="http://schemas.microsoft.com/office/drawing/2014/main" val="3083948369"/>
                  </a:ext>
                </a:extLst>
              </a:tr>
              <a:tr h="370840">
                <a:tc>
                  <a:txBody>
                    <a:bodyPr/>
                    <a:lstStyle/>
                    <a:p>
                      <a:r>
                        <a:rPr lang="nl-BE" dirty="0">
                          <a:latin typeface="Helvetica" panose="020B0604020202020204" pitchFamily="34" charset="0"/>
                          <a:cs typeface="Helvetica" panose="020B0604020202020204" pitchFamily="34" charset="0"/>
                        </a:rPr>
                        <a:t>Technische optie</a:t>
                      </a:r>
                    </a:p>
                  </a:txBody>
                  <a:tcPr/>
                </a:tc>
                <a:tc>
                  <a:txBody>
                    <a:bodyPr/>
                    <a:lstStyle/>
                    <a:p>
                      <a:r>
                        <a:rPr lang="nl-BE" dirty="0">
                          <a:latin typeface="Helvetica" panose="020B0604020202020204" pitchFamily="34" charset="0"/>
                          <a:cs typeface="Helvetica" panose="020B0604020202020204" pitchFamily="34" charset="0"/>
                        </a:rPr>
                        <a:t>10 – 12%</a:t>
                      </a:r>
                    </a:p>
                  </a:txBody>
                  <a:tcPr/>
                </a:tc>
                <a:extLst>
                  <a:ext uri="{0D108BD9-81ED-4DB2-BD59-A6C34878D82A}">
                    <a16:rowId xmlns:a16="http://schemas.microsoft.com/office/drawing/2014/main" val="3673672966"/>
                  </a:ext>
                </a:extLst>
              </a:tr>
            </a:tbl>
          </a:graphicData>
        </a:graphic>
      </p:graphicFrame>
    </p:spTree>
    <p:extLst>
      <p:ext uri="{BB962C8B-B14F-4D97-AF65-F5344CB8AC3E}">
        <p14:creationId xmlns:p14="http://schemas.microsoft.com/office/powerpoint/2010/main" val="69264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9B9FC671-5CF4-4FC0-A9AE-09872B979DD9}"/>
              </a:ext>
            </a:extLst>
          </p:cNvPr>
          <p:cNvGraphicFramePr>
            <a:graphicFrameLocks/>
          </p:cNvGraphicFramePr>
          <p:nvPr>
            <p:extLst>
              <p:ext uri="{D42A27DB-BD31-4B8C-83A1-F6EECF244321}">
                <p14:modId xmlns:p14="http://schemas.microsoft.com/office/powerpoint/2010/main" val="2454039741"/>
              </p:ext>
            </p:extLst>
          </p:nvPr>
        </p:nvGraphicFramePr>
        <p:xfrm>
          <a:off x="2939971" y="1574157"/>
          <a:ext cx="6285052" cy="528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5004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7" name="Chart 6">
            <a:extLst>
              <a:ext uri="{FF2B5EF4-FFF2-40B4-BE49-F238E27FC236}">
                <a16:creationId xmlns:a16="http://schemas.microsoft.com/office/drawing/2014/main" id="{73A13D63-3025-48C9-B9DD-5B9C5C35C527}"/>
              </a:ext>
            </a:extLst>
          </p:cNvPr>
          <p:cNvGraphicFramePr>
            <a:graphicFrameLocks/>
          </p:cNvGraphicFramePr>
          <p:nvPr>
            <p:extLst>
              <p:ext uri="{D42A27DB-BD31-4B8C-83A1-F6EECF244321}">
                <p14:modId xmlns:p14="http://schemas.microsoft.com/office/powerpoint/2010/main" val="764219612"/>
              </p:ext>
            </p:extLst>
          </p:nvPr>
        </p:nvGraphicFramePr>
        <p:xfrm>
          <a:off x="2214562" y="1307939"/>
          <a:ext cx="7762875" cy="5550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899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DE15B52C-8ADD-419B-91E4-50C510F529D2}"/>
              </a:ext>
            </a:extLst>
          </p:cNvPr>
          <p:cNvGraphicFramePr>
            <a:graphicFrameLocks/>
          </p:cNvGraphicFramePr>
          <p:nvPr>
            <p:extLst>
              <p:ext uri="{D42A27DB-BD31-4B8C-83A1-F6EECF244321}">
                <p14:modId xmlns:p14="http://schemas.microsoft.com/office/powerpoint/2010/main" val="2995819395"/>
              </p:ext>
            </p:extLst>
          </p:nvPr>
        </p:nvGraphicFramePr>
        <p:xfrm>
          <a:off x="1519085" y="1790700"/>
          <a:ext cx="8391832" cy="4551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700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8" name="Chart 7">
            <a:extLst>
              <a:ext uri="{FF2B5EF4-FFF2-40B4-BE49-F238E27FC236}">
                <a16:creationId xmlns:a16="http://schemas.microsoft.com/office/drawing/2014/main" id="{09F07981-54C4-458C-8FAE-3A37EB39121B}"/>
              </a:ext>
            </a:extLst>
          </p:cNvPr>
          <p:cNvGraphicFramePr>
            <a:graphicFrameLocks/>
          </p:cNvGraphicFramePr>
          <p:nvPr>
            <p:extLst>
              <p:ext uri="{D42A27DB-BD31-4B8C-83A1-F6EECF244321}">
                <p14:modId xmlns:p14="http://schemas.microsoft.com/office/powerpoint/2010/main" val="3359017656"/>
              </p:ext>
            </p:extLst>
          </p:nvPr>
        </p:nvGraphicFramePr>
        <p:xfrm>
          <a:off x="1632858" y="1762124"/>
          <a:ext cx="8948056"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456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SBO-project: 5 grote partners, 7 promotoren</a:t>
            </a:r>
          </a:p>
          <a:p>
            <a:pPr marL="0" indent="0">
              <a:buNone/>
            </a:pPr>
            <a:endParaRPr lang="nl-NL" dirty="0"/>
          </a:p>
          <a:p>
            <a:pPr lvl="1"/>
            <a:r>
              <a:rPr lang="nl-NL" dirty="0">
                <a:solidFill>
                  <a:srgbClr val="323294"/>
                </a:solidFill>
                <a:latin typeface="Helvetica" charset="0"/>
                <a:ea typeface="Helvetica" charset="0"/>
                <a:cs typeface="Helvetica" charset="0"/>
              </a:rPr>
              <a:t>AP Hogeschool: Britt Dehertogh</a:t>
            </a:r>
          </a:p>
          <a:p>
            <a:pPr lvl="1"/>
            <a:r>
              <a:rPr lang="nl-NL" dirty="0">
                <a:solidFill>
                  <a:srgbClr val="323294"/>
                </a:solidFill>
                <a:latin typeface="Helvetica" charset="0"/>
                <a:ea typeface="Helvetica" charset="0"/>
                <a:cs typeface="Helvetica" charset="0"/>
              </a:rPr>
              <a:t>HoGent: Chris Van Kerckhove</a:t>
            </a:r>
          </a:p>
          <a:p>
            <a:pPr lvl="1"/>
            <a:r>
              <a:rPr lang="nl-NL" dirty="0">
                <a:solidFill>
                  <a:srgbClr val="323294"/>
                </a:solidFill>
                <a:latin typeface="Helvetica" charset="0"/>
                <a:ea typeface="Helvetica" charset="0"/>
                <a:cs typeface="Helvetica" charset="0"/>
              </a:rPr>
              <a:t>UGent: Mieke Van Houtte, Piet Van Avermaet</a:t>
            </a:r>
          </a:p>
          <a:p>
            <a:pPr lvl="1"/>
            <a:r>
              <a:rPr lang="nl-NL" dirty="0">
                <a:solidFill>
                  <a:srgbClr val="323294"/>
                </a:solidFill>
                <a:latin typeface="Helvetica" charset="0"/>
                <a:ea typeface="Helvetica" charset="0"/>
                <a:cs typeface="Helvetica" charset="0"/>
              </a:rPr>
              <a:t>UA: Paul Mahieu, Jan Vanhoof</a:t>
            </a:r>
          </a:p>
          <a:p>
            <a:pPr lvl="1"/>
            <a:r>
              <a:rPr lang="nl-NL" dirty="0">
                <a:solidFill>
                  <a:srgbClr val="323294"/>
                </a:solidFill>
                <a:latin typeface="Helvetica" charset="0"/>
                <a:ea typeface="Helvetica" charset="0"/>
                <a:cs typeface="Helvetica" charset="0"/>
              </a:rPr>
              <a:t>VUB: Dimo Kavadias</a:t>
            </a:r>
          </a:p>
          <a:p>
            <a:pPr marL="457200" lvl="1" indent="0">
              <a:buNone/>
            </a:pPr>
            <a:endParaRPr lang="nl-NL" dirty="0">
              <a:solidFill>
                <a:srgbClr val="323294"/>
              </a:solidFill>
              <a:latin typeface="Helvetica" charset="0"/>
              <a:ea typeface="Helvetica" charset="0"/>
              <a:cs typeface="Helvetica" charset="0"/>
            </a:endParaRPr>
          </a:p>
          <a:p>
            <a:pPr marL="0" indent="0">
              <a:buNone/>
            </a:pPr>
            <a:r>
              <a:rPr lang="nl-NL" b="1" dirty="0">
                <a:solidFill>
                  <a:srgbClr val="27A78D"/>
                </a:solidFill>
                <a:latin typeface="Helvetica" charset="0"/>
                <a:ea typeface="Helvetica" charset="0"/>
                <a:cs typeface="Helvetica" charset="0"/>
              </a:rPr>
              <a:t>Team van onderzoekers en </a:t>
            </a:r>
            <a:r>
              <a:rPr lang="nl-NL" b="1" dirty="0" smtClean="0">
                <a:solidFill>
                  <a:srgbClr val="27A78D"/>
                </a:solidFill>
                <a:latin typeface="Helvetica" charset="0"/>
                <a:ea typeface="Helvetica" charset="0"/>
                <a:cs typeface="Helvetica" charset="0"/>
              </a:rPr>
              <a:t>valorisatiemedewerkers</a:t>
            </a: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19376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studie</a:t>
            </a:r>
            <a:r>
              <a:rPr lang="en-GB" b="1" dirty="0">
                <a:solidFill>
                  <a:srgbClr val="323294"/>
                </a:solidFill>
                <a:latin typeface="Helvetica" charset="0"/>
                <a:ea typeface="Helvetica" charset="0"/>
                <a:cs typeface="Helvetica" charset="0"/>
              </a:rPr>
              <a:t>- en </a:t>
            </a:r>
            <a:r>
              <a:rPr lang="en-GB" b="1" dirty="0" err="1">
                <a:solidFill>
                  <a:srgbClr val="323294"/>
                </a:solidFill>
                <a:latin typeface="Helvetica" charset="0"/>
                <a:ea typeface="Helvetica" charset="0"/>
                <a:cs typeface="Helvetica" charset="0"/>
              </a:rPr>
              <a:t>schoolkeuze</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BF036BBE-1435-4610-BF37-3E25EFEB7F7F}"/>
              </a:ext>
            </a:extLst>
          </p:cNvPr>
          <p:cNvGraphicFramePr>
            <a:graphicFrameLocks/>
          </p:cNvGraphicFramePr>
          <p:nvPr>
            <p:extLst>
              <p:ext uri="{D42A27DB-BD31-4B8C-83A1-F6EECF244321}">
                <p14:modId xmlns:p14="http://schemas.microsoft.com/office/powerpoint/2010/main" val="2647245822"/>
              </p:ext>
            </p:extLst>
          </p:nvPr>
        </p:nvGraphicFramePr>
        <p:xfrm>
          <a:off x="1122744" y="1482726"/>
          <a:ext cx="9583356"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0457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Leerlingen beslissen mee MAAR: </a:t>
            </a:r>
          </a:p>
          <a:p>
            <a:pPr marL="0" indent="0">
              <a:buNone/>
            </a:pPr>
            <a:endParaRPr lang="nl-NL" sz="2400" b="1" dirty="0">
              <a:solidFill>
                <a:srgbClr val="27A78D"/>
              </a:solidFill>
              <a:latin typeface="Helvetica" charset="0"/>
              <a:ea typeface="Helvetica" charset="0"/>
              <a:cs typeface="Helvetica" charset="0"/>
            </a:endParaRPr>
          </a:p>
          <a:p>
            <a:r>
              <a:rPr lang="nl-NL" dirty="0">
                <a:solidFill>
                  <a:srgbClr val="323294"/>
                </a:solidFill>
                <a:latin typeface="Helvetica" charset="0"/>
                <a:ea typeface="Helvetica" charset="0"/>
                <a:cs typeface="Helvetica" charset="0"/>
              </a:rPr>
              <a:t>Kennis over SO is zeer beperkt en oppervlakkig</a:t>
            </a:r>
          </a:p>
          <a:p>
            <a:r>
              <a:rPr lang="nl-NL" dirty="0">
                <a:solidFill>
                  <a:srgbClr val="323294"/>
                </a:solidFill>
                <a:latin typeface="Helvetica" charset="0"/>
                <a:ea typeface="Helvetica" charset="0"/>
                <a:cs typeface="Helvetica" charset="0"/>
              </a:rPr>
              <a:t>Ideeën over studieopties en onderwijsvormen zijn erg stereotiep</a:t>
            </a:r>
          </a:p>
          <a:p>
            <a:pPr lvl="1"/>
            <a:r>
              <a:rPr lang="nl-NL" dirty="0">
                <a:solidFill>
                  <a:srgbClr val="323294"/>
                </a:solidFill>
                <a:latin typeface="Helvetica" charset="0"/>
                <a:ea typeface="Helvetica" charset="0"/>
                <a:cs typeface="Helvetica" charset="0"/>
              </a:rPr>
              <a:t>Leerlingen rangschikken studierichtingen van moeilijk naar gemakkelijk</a:t>
            </a:r>
          </a:p>
          <a:p>
            <a:pPr lvl="1"/>
            <a:r>
              <a:rPr lang="nl-NL" dirty="0">
                <a:solidFill>
                  <a:srgbClr val="323294"/>
                </a:solidFill>
                <a:latin typeface="Helvetica" charset="0"/>
                <a:ea typeface="Helvetica" charset="0"/>
                <a:cs typeface="Helvetica" charset="0"/>
              </a:rPr>
              <a:t>Uitspraken als ‘</a:t>
            </a:r>
            <a:r>
              <a:rPr lang="nl-NL" i="1" dirty="0">
                <a:solidFill>
                  <a:srgbClr val="323294"/>
                </a:solidFill>
                <a:latin typeface="Helvetica" charset="0"/>
                <a:ea typeface="Helvetica" charset="0"/>
                <a:cs typeface="Helvetica" charset="0"/>
              </a:rPr>
              <a:t>hoge</a:t>
            </a:r>
            <a:r>
              <a:rPr lang="nl-NL" dirty="0">
                <a:solidFill>
                  <a:srgbClr val="323294"/>
                </a:solidFill>
                <a:latin typeface="Helvetica" charset="0"/>
                <a:ea typeface="Helvetica" charset="0"/>
                <a:cs typeface="Helvetica" charset="0"/>
              </a:rPr>
              <a:t>’ en ‘</a:t>
            </a:r>
            <a:r>
              <a:rPr lang="nl-NL" i="1" dirty="0">
                <a:solidFill>
                  <a:srgbClr val="323294"/>
                </a:solidFill>
                <a:latin typeface="Helvetica" charset="0"/>
                <a:ea typeface="Helvetica" charset="0"/>
                <a:cs typeface="Helvetica" charset="0"/>
              </a:rPr>
              <a:t>lage</a:t>
            </a:r>
            <a:r>
              <a:rPr lang="nl-NL" dirty="0">
                <a:solidFill>
                  <a:srgbClr val="323294"/>
                </a:solidFill>
                <a:latin typeface="Helvetica" charset="0"/>
                <a:ea typeface="Helvetica" charset="0"/>
                <a:cs typeface="Helvetica" charset="0"/>
              </a:rPr>
              <a:t>’ richtingen, </a:t>
            </a:r>
            <a:r>
              <a:rPr lang="nl-NL" i="1" dirty="0">
                <a:solidFill>
                  <a:srgbClr val="323294"/>
                </a:solidFill>
                <a:latin typeface="Helvetica" charset="0"/>
                <a:ea typeface="Helvetica" charset="0"/>
                <a:cs typeface="Helvetica" charset="0"/>
              </a:rPr>
              <a:t>hoog beginnen, (af)zakken </a:t>
            </a:r>
            <a:r>
              <a:rPr lang="nl-NL" dirty="0">
                <a:solidFill>
                  <a:srgbClr val="323294"/>
                </a:solidFill>
                <a:latin typeface="Helvetica" charset="0"/>
                <a:ea typeface="Helvetica" charset="0"/>
                <a:cs typeface="Helvetica" charset="0"/>
              </a:rPr>
              <a:t>zijn legio</a:t>
            </a:r>
          </a:p>
          <a:p>
            <a:pPr lvl="2"/>
            <a:r>
              <a:rPr lang="nl-NL" dirty="0">
                <a:solidFill>
                  <a:srgbClr val="323294"/>
                </a:solidFill>
                <a:latin typeface="Helvetica" charset="0"/>
                <a:ea typeface="Helvetica" charset="0"/>
                <a:cs typeface="Helvetica" charset="0"/>
              </a:rPr>
              <a:t>Krijgen dit mee van ouders en leerkrachten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295702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endParaRPr lang="nl-BE" i="1" dirty="0"/>
          </a:p>
          <a:p>
            <a:pPr marL="0" indent="0" algn="ctr">
              <a:buNone/>
            </a:pPr>
            <a:endParaRPr lang="nl-BE" i="1" dirty="0"/>
          </a:p>
          <a:p>
            <a:pPr marL="0" indent="0" algn="ctr">
              <a:buNone/>
            </a:pPr>
            <a:r>
              <a:rPr lang="nl-BE" i="1" dirty="0"/>
              <a:t>School X (schoolbezoek) zei dat moderne de middelste is en dan vroegen ze, gaat er niemand technische ofzo doen, toen we bij die technische dingen zaten. En dan zeiden we, nee, niet direct iemand. En dan zei die leerkracht, zo, allemaal slimme knobbels. (Kalil)</a:t>
            </a:r>
            <a:endParaRPr lang="nl-BE" dirty="0"/>
          </a:p>
          <a:p>
            <a:pPr marL="0" indent="0">
              <a:buNone/>
            </a:pP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93319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leerlingen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Futiliteit en schoolbetrokkenheid: </a:t>
            </a:r>
          </a:p>
          <a:p>
            <a:pPr marL="0" indent="0">
              <a:buNone/>
            </a:pPr>
            <a:endParaRPr lang="nl-NL" sz="2400" b="1" dirty="0">
              <a:solidFill>
                <a:srgbClr val="27A78D"/>
              </a:solidFill>
              <a:latin typeface="Helvetica" charset="0"/>
              <a:ea typeface="Helvetica" charset="0"/>
              <a:cs typeface="Helvetica" charset="0"/>
            </a:endParaRPr>
          </a:p>
          <a:p>
            <a:r>
              <a:rPr lang="nl-NL" dirty="0">
                <a:solidFill>
                  <a:srgbClr val="323294"/>
                </a:solidFill>
                <a:latin typeface="Helvetica" charset="0"/>
                <a:ea typeface="Helvetica" charset="0"/>
                <a:cs typeface="Helvetica" charset="0"/>
              </a:rPr>
              <a:t>Leerlingen die starten in B-stroom en leerlingen die starten in een technische optie</a:t>
            </a:r>
          </a:p>
          <a:p>
            <a:pPr lvl="1"/>
            <a:r>
              <a:rPr lang="nl-NL" dirty="0">
                <a:solidFill>
                  <a:srgbClr val="323294"/>
                </a:solidFill>
                <a:latin typeface="Helvetica" charset="0"/>
                <a:ea typeface="Helvetica" charset="0"/>
                <a:cs typeface="Helvetica" charset="0"/>
              </a:rPr>
              <a:t>Ervaren al een zekere mate van futiliteit (gevoel dat school niets voor hen is)</a:t>
            </a:r>
          </a:p>
          <a:p>
            <a:pPr lvl="1"/>
            <a:r>
              <a:rPr lang="nl-NL" dirty="0">
                <a:solidFill>
                  <a:srgbClr val="323294"/>
                </a:solidFill>
                <a:latin typeface="Helvetica" charset="0"/>
                <a:ea typeface="Helvetica" charset="0"/>
                <a:cs typeface="Helvetica" charset="0"/>
              </a:rPr>
              <a:t>Vertonen een lagere schoolbetrokkenheid</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00818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ouders</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Ouders zijn erg betrokken bij studie- en schoolkeuze </a:t>
            </a:r>
          </a:p>
          <a:p>
            <a:pPr marL="0" indent="0">
              <a:buNone/>
            </a:pPr>
            <a:endParaRPr lang="nl-NL" sz="2400" b="1" dirty="0">
              <a:solidFill>
                <a:srgbClr val="27A78D"/>
              </a:solidFill>
              <a:latin typeface="Helvetica" charset="0"/>
              <a:ea typeface="Helvetica" charset="0"/>
              <a:cs typeface="Helvetica" charset="0"/>
            </a:endParaRPr>
          </a:p>
          <a:p>
            <a:r>
              <a:rPr lang="nl-NL" dirty="0">
                <a:solidFill>
                  <a:srgbClr val="323294"/>
                </a:solidFill>
                <a:latin typeface="Helvetica" charset="0"/>
                <a:ea typeface="Helvetica" charset="0"/>
                <a:cs typeface="Helvetica" charset="0"/>
              </a:rPr>
              <a:t>Maar: verschillen in aanpak naargelang sociale achtergrond</a:t>
            </a:r>
          </a:p>
          <a:p>
            <a:r>
              <a:rPr lang="nl-NL" dirty="0">
                <a:solidFill>
                  <a:srgbClr val="323294"/>
                </a:solidFill>
                <a:latin typeface="Helvetica" charset="0"/>
                <a:ea typeface="Helvetica" charset="0"/>
                <a:cs typeface="Helvetica" charset="0"/>
              </a:rPr>
              <a:t>Informatie komt niet altijd terecht bij zij die er het meest nood aan hebben</a:t>
            </a:r>
          </a:p>
          <a:p>
            <a:r>
              <a:rPr lang="nl-NL" dirty="0">
                <a:solidFill>
                  <a:srgbClr val="323294"/>
                </a:solidFill>
                <a:latin typeface="Helvetica" charset="0"/>
                <a:ea typeface="Helvetica" charset="0"/>
                <a:cs typeface="Helvetica" charset="0"/>
              </a:rPr>
              <a:t>Structuur van het secundair onderwijs blijft erg complex</a:t>
            </a:r>
          </a:p>
          <a:p>
            <a:pPr lvl="1"/>
            <a:r>
              <a:rPr lang="nl-NL" dirty="0">
                <a:solidFill>
                  <a:srgbClr val="323294"/>
                </a:solidFill>
                <a:latin typeface="Helvetica" charset="0"/>
                <a:ea typeface="Helvetica" charset="0"/>
                <a:cs typeface="Helvetica" charset="0"/>
              </a:rPr>
              <a:t>In het bijzonder voor </a:t>
            </a:r>
          </a:p>
          <a:p>
            <a:pPr lvl="2"/>
            <a:r>
              <a:rPr lang="nl-NL" dirty="0">
                <a:solidFill>
                  <a:srgbClr val="323294"/>
                </a:solidFill>
                <a:latin typeface="Helvetica" charset="0"/>
                <a:ea typeface="Helvetica" charset="0"/>
                <a:cs typeface="Helvetica" charset="0"/>
              </a:rPr>
              <a:t>laagopgeleide ouders</a:t>
            </a:r>
          </a:p>
          <a:p>
            <a:pPr lvl="2"/>
            <a:r>
              <a:rPr lang="nl-NL" dirty="0">
                <a:solidFill>
                  <a:srgbClr val="323294"/>
                </a:solidFill>
                <a:latin typeface="Helvetica" charset="0"/>
                <a:ea typeface="Helvetica" charset="0"/>
                <a:cs typeface="Helvetica" charset="0"/>
              </a:rPr>
              <a:t>ouders met migratieachtergrond</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54469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het </a:t>
            </a:r>
            <a:r>
              <a:rPr lang="en-GB" b="1" dirty="0" err="1">
                <a:solidFill>
                  <a:srgbClr val="323294"/>
                </a:solidFill>
                <a:latin typeface="Helvetica" charset="0"/>
                <a:ea typeface="Helvetica" charset="0"/>
                <a:cs typeface="Helvetica" charset="0"/>
              </a:rPr>
              <a:t>perspectief</a:t>
            </a:r>
            <a:r>
              <a:rPr lang="en-GB" b="1" dirty="0">
                <a:solidFill>
                  <a:srgbClr val="323294"/>
                </a:solidFill>
                <a:latin typeface="Helvetica" charset="0"/>
                <a:ea typeface="Helvetica" charset="0"/>
                <a:cs typeface="Helvetica" charset="0"/>
              </a:rPr>
              <a:t> van </a:t>
            </a:r>
            <a:r>
              <a:rPr lang="en-GB" b="1" dirty="0" err="1">
                <a:solidFill>
                  <a:srgbClr val="323294"/>
                </a:solidFill>
                <a:latin typeface="Helvetica" charset="0"/>
                <a:ea typeface="Helvetica" charset="0"/>
                <a:cs typeface="Helvetica" charset="0"/>
              </a:rPr>
              <a:t>leerkrachten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Ook leerkrachten zijn erg betrokken bij proces van studie- en schoolkeuze </a:t>
            </a:r>
          </a:p>
          <a:p>
            <a:pPr marL="0" indent="0">
              <a:buNone/>
            </a:pPr>
            <a:endParaRPr lang="nl-NL" sz="2400" b="1" dirty="0">
              <a:solidFill>
                <a:srgbClr val="27A78D"/>
              </a:solidFill>
              <a:latin typeface="Helvetica" charset="0"/>
              <a:ea typeface="Helvetica" charset="0"/>
              <a:cs typeface="Helvetica" charset="0"/>
            </a:endParaRPr>
          </a:p>
          <a:p>
            <a:r>
              <a:rPr lang="nl-NL" dirty="0">
                <a:solidFill>
                  <a:srgbClr val="323294"/>
                </a:solidFill>
                <a:latin typeface="Helvetica" charset="0"/>
                <a:ea typeface="Helvetica" charset="0"/>
                <a:cs typeface="Helvetica" charset="0"/>
              </a:rPr>
              <a:t>Stellen welbevinden van leerlingen voorop </a:t>
            </a:r>
          </a:p>
          <a:p>
            <a:r>
              <a:rPr lang="nl-NL" dirty="0">
                <a:solidFill>
                  <a:srgbClr val="323294"/>
                </a:solidFill>
                <a:latin typeface="Helvetica" charset="0"/>
                <a:ea typeface="Helvetica" charset="0"/>
                <a:cs typeface="Helvetica" charset="0"/>
              </a:rPr>
              <a:t>Maar hebben vaak het gevoel dat: </a:t>
            </a:r>
          </a:p>
          <a:p>
            <a:pPr lvl="1"/>
            <a:r>
              <a:rPr lang="nl-NL" dirty="0">
                <a:solidFill>
                  <a:srgbClr val="323294"/>
                </a:solidFill>
                <a:latin typeface="Helvetica" charset="0"/>
                <a:ea typeface="Helvetica" charset="0"/>
                <a:cs typeface="Helvetica" charset="0"/>
              </a:rPr>
              <a:t>ze er alleen voor staan op school</a:t>
            </a:r>
          </a:p>
          <a:p>
            <a:pPr marL="914400" lvl="2" indent="0">
              <a:buNone/>
            </a:pPr>
            <a:r>
              <a:rPr lang="nl-NL" dirty="0">
                <a:solidFill>
                  <a:srgbClr val="323294"/>
                </a:solidFill>
                <a:latin typeface="Helvetica" charset="0"/>
                <a:ea typeface="Helvetica" charset="0"/>
                <a:cs typeface="Helvetica" charset="0"/>
                <a:sym typeface="Wingdings" panose="05000000000000000000" pitchFamily="2" charset="2"/>
              </a:rPr>
              <a:t> ontbreken van beleid rond oriëntering</a:t>
            </a:r>
            <a:endParaRPr lang="nl-NL" dirty="0">
              <a:solidFill>
                <a:srgbClr val="323294"/>
              </a:solidFill>
              <a:latin typeface="Helvetica" charset="0"/>
              <a:ea typeface="Helvetica" charset="0"/>
              <a:cs typeface="Helvetica" charset="0"/>
            </a:endParaRPr>
          </a:p>
          <a:p>
            <a:pPr lvl="1"/>
            <a:r>
              <a:rPr lang="nl-NL" dirty="0">
                <a:solidFill>
                  <a:srgbClr val="323294"/>
                </a:solidFill>
                <a:latin typeface="Helvetica" charset="0"/>
                <a:ea typeface="Helvetica" charset="0"/>
                <a:cs typeface="Helvetica" charset="0"/>
              </a:rPr>
              <a:t>hun adviezen weinig uithalen</a:t>
            </a:r>
          </a:p>
          <a:p>
            <a:pPr marL="914400" lvl="2" indent="0">
              <a:buNone/>
            </a:pPr>
            <a:r>
              <a:rPr lang="nl-NL" dirty="0">
                <a:solidFill>
                  <a:srgbClr val="323294"/>
                </a:solidFill>
                <a:latin typeface="Helvetica" charset="0"/>
                <a:ea typeface="Helvetica" charset="0"/>
                <a:cs typeface="Helvetica" charset="0"/>
                <a:sym typeface="Wingdings" panose="05000000000000000000" pitchFamily="2" charset="2"/>
              </a:rPr>
              <a:t> ouders leggen het advies toch naast zich neer</a:t>
            </a: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006654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leerkrachten</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advies</a:t>
            </a:r>
            <a:endParaRPr lang="en-GB" b="1"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ontent Placeholder 5">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100132795"/>
              </p:ext>
            </p:extLst>
          </p:nvPr>
        </p:nvGraphicFramePr>
        <p:xfrm>
          <a:off x="838200" y="1456267"/>
          <a:ext cx="9762067" cy="47206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806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2" name="Tijdelijke aanduiding voor inhoud 1"/>
          <p:cNvSpPr>
            <a:spLocks noGrp="1"/>
          </p:cNvSpPr>
          <p:nvPr>
            <p:ph idx="1"/>
          </p:nvPr>
        </p:nvSpPr>
        <p:spPr/>
        <p:txBody>
          <a:bodyPr/>
          <a:lstStyle/>
          <a:p>
            <a:pPr marL="0" indent="0">
              <a:buNone/>
            </a:pPr>
            <a:r>
              <a:rPr lang="nl-BE" dirty="0" smtClean="0">
                <a:hlinkClick r:id="rId4"/>
              </a:rPr>
              <a:t>TRAILER PLUG &amp; PLAY Gelijkspel</a:t>
            </a:r>
            <a:endParaRPr lang="nl-BE" dirty="0"/>
          </a:p>
        </p:txBody>
      </p:sp>
    </p:spTree>
    <p:extLst>
      <p:ext uri="{BB962C8B-B14F-4D97-AF65-F5344CB8AC3E}">
        <p14:creationId xmlns:p14="http://schemas.microsoft.com/office/powerpoint/2010/main" val="3774741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Een positieve tendens in E+ scholen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E8A8950D-B9F4-4619-9080-2A7E8AB2BDC0}"/>
              </a:ext>
            </a:extLst>
          </p:cNvPr>
          <p:cNvGraphicFramePr>
            <a:graphicFrameLocks/>
          </p:cNvGraphicFramePr>
          <p:nvPr>
            <p:extLst>
              <p:ext uri="{D42A27DB-BD31-4B8C-83A1-F6EECF244321}">
                <p14:modId xmlns:p14="http://schemas.microsoft.com/office/powerpoint/2010/main" val="214061531"/>
              </p:ext>
            </p:extLst>
          </p:nvPr>
        </p:nvGraphicFramePr>
        <p:xfrm>
          <a:off x="2060294" y="2308378"/>
          <a:ext cx="7974957"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604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Een positieve tendens in E+ scholen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7" name="Chart 6">
            <a:extLst>
              <a:ext uri="{FF2B5EF4-FFF2-40B4-BE49-F238E27FC236}">
                <a16:creationId xmlns:a16="http://schemas.microsoft.com/office/drawing/2014/main" id="{2B2E7E7C-3FF1-4D86-9120-0728CC5484E1}"/>
              </a:ext>
            </a:extLst>
          </p:cNvPr>
          <p:cNvGraphicFramePr>
            <a:graphicFrameLocks/>
          </p:cNvGraphicFramePr>
          <p:nvPr>
            <p:extLst>
              <p:ext uri="{D42A27DB-BD31-4B8C-83A1-F6EECF244321}">
                <p14:modId xmlns:p14="http://schemas.microsoft.com/office/powerpoint/2010/main" val="231806555"/>
              </p:ext>
            </p:extLst>
          </p:nvPr>
        </p:nvGraphicFramePr>
        <p:xfrm>
          <a:off x="1990845" y="2372810"/>
          <a:ext cx="8079129" cy="4485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51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Team van onderzoekers en </a:t>
            </a:r>
            <a:r>
              <a:rPr lang="nl-NL" b="1" dirty="0" smtClean="0">
                <a:solidFill>
                  <a:srgbClr val="27A78D"/>
                </a:solidFill>
                <a:latin typeface="Helvetica" charset="0"/>
                <a:ea typeface="Helvetica" charset="0"/>
                <a:cs typeface="Helvetica" charset="0"/>
              </a:rPr>
              <a:t>valorisatiemedewerkers</a:t>
            </a:r>
            <a:endParaRPr lang="nl-NL" b="1" dirty="0">
              <a:solidFill>
                <a:srgbClr val="27A78D"/>
              </a:solidFill>
              <a:latin typeface="Helvetica" charset="0"/>
              <a:ea typeface="Helvetica" charset="0"/>
              <a:cs typeface="Helvetica" charset="0"/>
            </a:endParaRPr>
          </a:p>
          <a:p>
            <a:pPr marL="0" indent="0">
              <a:buNone/>
            </a:pPr>
            <a:endParaRPr lang="nl-NL" dirty="0"/>
          </a:p>
          <a:p>
            <a:pPr lvl="1"/>
            <a:r>
              <a:rPr lang="nl-NL" b="1" dirty="0">
                <a:solidFill>
                  <a:srgbClr val="323294"/>
                </a:solidFill>
                <a:latin typeface="Helvetica" charset="0"/>
                <a:ea typeface="Helvetica" charset="0"/>
                <a:cs typeface="Helvetica" charset="0"/>
              </a:rPr>
              <a:t>AP Hogeschool</a:t>
            </a:r>
            <a:r>
              <a:rPr lang="nl-NL" dirty="0">
                <a:solidFill>
                  <a:srgbClr val="323294"/>
                </a:solidFill>
                <a:latin typeface="Helvetica" charset="0"/>
                <a:ea typeface="Helvetica" charset="0"/>
                <a:cs typeface="Helvetica" charset="0"/>
              </a:rPr>
              <a:t>: </a:t>
            </a:r>
            <a:r>
              <a:rPr lang="nl-NL" i="1" dirty="0">
                <a:solidFill>
                  <a:srgbClr val="323294"/>
                </a:solidFill>
                <a:latin typeface="Helvetica" charset="0"/>
                <a:ea typeface="Helvetica" charset="0"/>
                <a:cs typeface="Helvetica" charset="0"/>
              </a:rPr>
              <a:t>Nathalie Van Ceulebroeck, Nele Willems, Sarah van Hoof, Mie Bruyninckx</a:t>
            </a:r>
          </a:p>
          <a:p>
            <a:pPr lvl="1"/>
            <a:r>
              <a:rPr lang="nl-NL" b="1" dirty="0">
                <a:solidFill>
                  <a:srgbClr val="323294"/>
                </a:solidFill>
                <a:latin typeface="Helvetica" charset="0"/>
                <a:ea typeface="Helvetica" charset="0"/>
                <a:cs typeface="Helvetica" charset="0"/>
              </a:rPr>
              <a:t>HoGent</a:t>
            </a:r>
            <a:r>
              <a:rPr lang="nl-NL" dirty="0">
                <a:solidFill>
                  <a:srgbClr val="323294"/>
                </a:solidFill>
                <a:latin typeface="Helvetica" charset="0"/>
                <a:ea typeface="Helvetica" charset="0"/>
                <a:cs typeface="Helvetica" charset="0"/>
              </a:rPr>
              <a:t>: </a:t>
            </a:r>
            <a:r>
              <a:rPr lang="nl-NL" i="1" dirty="0">
                <a:solidFill>
                  <a:srgbClr val="323294"/>
                </a:solidFill>
                <a:latin typeface="Helvetica" charset="0"/>
                <a:ea typeface="Helvetica" charset="0"/>
                <a:cs typeface="Helvetica" charset="0"/>
              </a:rPr>
              <a:t>Celine Mertens, Liese Vanderauwera, Koen Mattheeuws, Charlotte De Kock</a:t>
            </a:r>
          </a:p>
          <a:p>
            <a:pPr lvl="1"/>
            <a:r>
              <a:rPr lang="nl-NL" b="1" dirty="0">
                <a:solidFill>
                  <a:srgbClr val="323294"/>
                </a:solidFill>
                <a:latin typeface="Helvetica" charset="0"/>
                <a:ea typeface="Helvetica" charset="0"/>
                <a:cs typeface="Helvetica" charset="0"/>
              </a:rPr>
              <a:t>UGent</a:t>
            </a:r>
            <a:r>
              <a:rPr lang="nl-NL" dirty="0">
                <a:solidFill>
                  <a:srgbClr val="323294"/>
                </a:solidFill>
                <a:latin typeface="Helvetica" charset="0"/>
                <a:ea typeface="Helvetica" charset="0"/>
                <a:cs typeface="Helvetica" charset="0"/>
              </a:rPr>
              <a:t>: </a:t>
            </a:r>
            <a:r>
              <a:rPr lang="nl-NL" i="1" dirty="0">
                <a:solidFill>
                  <a:srgbClr val="323294"/>
                </a:solidFill>
                <a:latin typeface="Helvetica" charset="0"/>
                <a:ea typeface="Helvetica" charset="0"/>
                <a:cs typeface="Helvetica" charset="0"/>
              </a:rPr>
              <a:t>Eva Verstraete, Marie Seghers, Sarah Thys, Karin Goosen  </a:t>
            </a:r>
          </a:p>
          <a:p>
            <a:pPr lvl="1"/>
            <a:r>
              <a:rPr lang="nl-NL" b="1" dirty="0">
                <a:solidFill>
                  <a:srgbClr val="323294"/>
                </a:solidFill>
                <a:latin typeface="Helvetica" charset="0"/>
                <a:ea typeface="Helvetica" charset="0"/>
                <a:cs typeface="Helvetica" charset="0"/>
              </a:rPr>
              <a:t>UA</a:t>
            </a:r>
            <a:r>
              <a:rPr lang="nl-NL" dirty="0">
                <a:solidFill>
                  <a:srgbClr val="323294"/>
                </a:solidFill>
                <a:latin typeface="Helvetica" charset="0"/>
                <a:ea typeface="Helvetica" charset="0"/>
                <a:cs typeface="Helvetica" charset="0"/>
              </a:rPr>
              <a:t>: </a:t>
            </a:r>
            <a:r>
              <a:rPr lang="nl-NL" i="1" dirty="0">
                <a:solidFill>
                  <a:srgbClr val="323294"/>
                </a:solidFill>
                <a:latin typeface="Helvetica" charset="0"/>
                <a:ea typeface="Helvetica" charset="0"/>
                <a:cs typeface="Helvetica" charset="0"/>
              </a:rPr>
              <a:t>Elien Sneyers</a:t>
            </a:r>
          </a:p>
          <a:p>
            <a:pPr lvl="1"/>
            <a:r>
              <a:rPr lang="nl-NL" b="1" dirty="0">
                <a:solidFill>
                  <a:srgbClr val="323294"/>
                </a:solidFill>
                <a:latin typeface="Helvetica" charset="0"/>
                <a:ea typeface="Helvetica" charset="0"/>
                <a:cs typeface="Helvetica" charset="0"/>
              </a:rPr>
              <a:t>VUB</a:t>
            </a:r>
            <a:r>
              <a:rPr lang="nl-NL" dirty="0">
                <a:solidFill>
                  <a:srgbClr val="323294"/>
                </a:solidFill>
                <a:latin typeface="Helvetica" charset="0"/>
                <a:ea typeface="Helvetica" charset="0"/>
                <a:cs typeface="Helvetica" charset="0"/>
              </a:rPr>
              <a:t>: </a:t>
            </a:r>
            <a:r>
              <a:rPr lang="nl-NL" i="1" dirty="0">
                <a:solidFill>
                  <a:srgbClr val="323294"/>
                </a:solidFill>
                <a:latin typeface="Helvetica" charset="0"/>
                <a:ea typeface="Helvetica" charset="0"/>
                <a:cs typeface="Helvetica" charset="0"/>
              </a:rPr>
              <a:t>Simon Boone, Frederik De Roeck, Kenneth Hemmerechts, Ellen Huyge</a:t>
            </a:r>
          </a:p>
          <a:p>
            <a:pPr marL="457200" lvl="1" indent="0">
              <a:buNone/>
            </a:pPr>
            <a:endParaRPr lang="nl-NL"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588" y="5266333"/>
            <a:ext cx="1064412" cy="1591667"/>
          </a:xfrm>
          <a:prstGeom prst="rect">
            <a:avLst/>
          </a:prstGeom>
        </p:spPr>
      </p:pic>
    </p:spTree>
    <p:extLst>
      <p:ext uri="{BB962C8B-B14F-4D97-AF65-F5344CB8AC3E}">
        <p14:creationId xmlns:p14="http://schemas.microsoft.com/office/powerpoint/2010/main" val="3846836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Een positieve tendens in E+ scholen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graphicFrame>
        <p:nvGraphicFramePr>
          <p:cNvPr id="6" name="Chart 5">
            <a:extLst>
              <a:ext uri="{FF2B5EF4-FFF2-40B4-BE49-F238E27FC236}">
                <a16:creationId xmlns:a16="http://schemas.microsoft.com/office/drawing/2014/main" id="{F9E1F850-1DE8-4A7D-A608-D227A652FCA7}"/>
              </a:ext>
            </a:extLst>
          </p:cNvPr>
          <p:cNvGraphicFramePr>
            <a:graphicFrameLocks/>
          </p:cNvGraphicFramePr>
          <p:nvPr>
            <p:extLst>
              <p:ext uri="{D42A27DB-BD31-4B8C-83A1-F6EECF244321}">
                <p14:modId xmlns:p14="http://schemas.microsoft.com/office/powerpoint/2010/main" val="1187959860"/>
              </p:ext>
            </p:extLst>
          </p:nvPr>
        </p:nvGraphicFramePr>
        <p:xfrm>
          <a:off x="2372810" y="2340127"/>
          <a:ext cx="7674015" cy="4319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0908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sz="3000" b="1" dirty="0">
                <a:solidFill>
                  <a:srgbClr val="27A78D"/>
                </a:solidFill>
                <a:latin typeface="Helvetica" charset="0"/>
                <a:ea typeface="Helvetica" charset="0"/>
                <a:cs typeface="Helvetica" charset="0"/>
              </a:rPr>
              <a:t>Valorisatiedoelstellingen</a:t>
            </a:r>
          </a:p>
          <a:p>
            <a:pPr marL="514350" indent="-514350">
              <a:buFont typeface="+mj-lt"/>
              <a:buAutoNum type="arabicPeriod"/>
            </a:pPr>
            <a:r>
              <a:rPr lang="nl-NL" dirty="0">
                <a:solidFill>
                  <a:srgbClr val="323294"/>
                </a:solidFill>
                <a:latin typeface="Helvetica" charset="0"/>
                <a:ea typeface="Helvetica" charset="0"/>
                <a:cs typeface="Helvetica" charset="0"/>
              </a:rPr>
              <a:t>In kaart brengen en communiceren van competenties</a:t>
            </a:r>
          </a:p>
          <a:p>
            <a:pPr marL="514350" indent="-514350">
              <a:buFont typeface="+mj-lt"/>
              <a:buAutoNum type="arabicPeriod"/>
            </a:pPr>
            <a:r>
              <a:rPr lang="nl-NL" dirty="0">
                <a:solidFill>
                  <a:srgbClr val="323294"/>
                </a:solidFill>
                <a:latin typeface="Helvetica" charset="0"/>
                <a:ea typeface="Helvetica" charset="0"/>
                <a:cs typeface="Helvetica" charset="0"/>
              </a:rPr>
              <a:t>Professionaliseren onderwijsloopbaanbegeleiding</a:t>
            </a:r>
          </a:p>
          <a:p>
            <a:pPr marL="514350" indent="-514350">
              <a:buFont typeface="+mj-lt"/>
              <a:buAutoNum type="arabicPeriod"/>
            </a:pPr>
            <a:r>
              <a:rPr lang="nl-NL" dirty="0">
                <a:solidFill>
                  <a:srgbClr val="323294"/>
                </a:solidFill>
                <a:latin typeface="Helvetica" charset="0"/>
                <a:ea typeface="Helvetica" charset="0"/>
                <a:cs typeface="Helvetica" charset="0"/>
              </a:rPr>
              <a:t>Communicatie tussen alle betrokkenen </a:t>
            </a:r>
          </a:p>
          <a:p>
            <a:pPr marL="514350" indent="-514350">
              <a:buFont typeface="+mj-lt"/>
              <a:buAutoNum type="arabicPeriod"/>
            </a:pPr>
            <a:r>
              <a:rPr lang="nl-NL" dirty="0">
                <a:solidFill>
                  <a:srgbClr val="323294"/>
                </a:solidFill>
                <a:latin typeface="Helvetica" charset="0"/>
                <a:ea typeface="Helvetica" charset="0"/>
                <a:cs typeface="Helvetica" charset="0"/>
              </a:rPr>
              <a:t>Verhogen van de kennis over het secundair onderwijs</a:t>
            </a:r>
          </a:p>
          <a:p>
            <a:pPr marL="514350" indent="-514350">
              <a:buFont typeface="+mj-lt"/>
              <a:buAutoNum type="arabicPeriod"/>
            </a:pPr>
            <a:r>
              <a:rPr lang="nl-NL" dirty="0">
                <a:solidFill>
                  <a:srgbClr val="323294"/>
                </a:solidFill>
                <a:latin typeface="Helvetica" charset="0"/>
                <a:ea typeface="Helvetica" charset="0"/>
                <a:cs typeface="Helvetica" charset="0"/>
              </a:rPr>
              <a:t>Veranderen negatieve percepties TSO en BSO</a:t>
            </a:r>
          </a:p>
          <a:p>
            <a:pPr marL="514350" indent="-514350">
              <a:buFont typeface="+mj-lt"/>
              <a:buAutoNum type="arabicPeriod"/>
            </a:pPr>
            <a:r>
              <a:rPr lang="nl-NL" dirty="0">
                <a:solidFill>
                  <a:srgbClr val="323294"/>
                </a:solidFill>
                <a:latin typeface="Helvetica" charset="0"/>
                <a:ea typeface="Helvetica" charset="0"/>
                <a:cs typeface="Helvetica" charset="0"/>
              </a:rPr>
              <a:t>Netwerken tussen verschillende betrokkenen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787624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lnSpcReduction="10000"/>
          </a:bodyPr>
          <a:lstStyle/>
          <a:p>
            <a:pPr marL="0" indent="0">
              <a:buNone/>
            </a:pPr>
            <a:r>
              <a:rPr lang="nl-BE" sz="3000" b="1" dirty="0">
                <a:solidFill>
                  <a:srgbClr val="27A78D"/>
                </a:solidFill>
                <a:latin typeface="Helvetica" charset="0"/>
                <a:ea typeface="Helvetica" charset="0"/>
                <a:cs typeface="Helvetica" charset="0"/>
              </a:rPr>
              <a:t>1. In kaart brengen en communiceren van competenties</a:t>
            </a:r>
          </a:p>
          <a:p>
            <a:r>
              <a:rPr lang="nl-NL" dirty="0">
                <a:solidFill>
                  <a:srgbClr val="323294"/>
                </a:solidFill>
                <a:latin typeface="Helvetica" charset="0"/>
                <a:ea typeface="Helvetica" charset="0"/>
                <a:cs typeface="Helvetica" charset="0"/>
              </a:rPr>
              <a:t>werken met talenten</a:t>
            </a:r>
          </a:p>
          <a:p>
            <a:r>
              <a:rPr lang="nl-NL" dirty="0">
                <a:solidFill>
                  <a:srgbClr val="323294"/>
                </a:solidFill>
                <a:latin typeface="Helvetica" charset="0"/>
                <a:ea typeface="Helvetica" charset="0"/>
                <a:cs typeface="Helvetica" charset="0"/>
              </a:rPr>
              <a:t>breed evalueren</a:t>
            </a:r>
          </a:p>
          <a:p>
            <a:r>
              <a:rPr lang="nl-NL" dirty="0">
                <a:solidFill>
                  <a:srgbClr val="323294"/>
                </a:solidFill>
                <a:latin typeface="Helvetica" charset="0"/>
                <a:ea typeface="Helvetica" charset="0"/>
                <a:cs typeface="Helvetica" charset="0"/>
              </a:rPr>
              <a:t>portfolio’s</a:t>
            </a:r>
          </a:p>
          <a:p>
            <a:r>
              <a:rPr lang="nl-NL" dirty="0">
                <a:solidFill>
                  <a:srgbClr val="323294"/>
                </a:solidFill>
                <a:latin typeface="Helvetica" charset="0"/>
                <a:ea typeface="Helvetica" charset="0"/>
                <a:cs typeface="Helvetica" charset="0"/>
              </a:rPr>
              <a:t>interactieve werkvormen gebruiken</a:t>
            </a:r>
          </a:p>
          <a:p>
            <a:r>
              <a:rPr lang="nl-NL" dirty="0">
                <a:solidFill>
                  <a:srgbClr val="323294"/>
                </a:solidFill>
                <a:latin typeface="Helvetica" charset="0"/>
                <a:ea typeface="Helvetica" charset="0"/>
                <a:cs typeface="Helvetica" charset="0"/>
              </a:rPr>
              <a:t>differentiëren</a:t>
            </a:r>
          </a:p>
          <a:p>
            <a:r>
              <a:rPr lang="nl-NL" dirty="0">
                <a:solidFill>
                  <a:srgbClr val="323294"/>
                </a:solidFill>
                <a:latin typeface="Helvetica" charset="0"/>
                <a:ea typeface="Helvetica" charset="0"/>
                <a:cs typeface="Helvetica" charset="0"/>
              </a:rPr>
              <a:t>ateliers organiseren </a:t>
            </a:r>
          </a:p>
          <a:p>
            <a:r>
              <a:rPr lang="nl-NL" dirty="0" err="1">
                <a:solidFill>
                  <a:srgbClr val="323294"/>
                </a:solidFill>
                <a:latin typeface="Helvetica" charset="0"/>
                <a:ea typeface="Helvetica" charset="0"/>
                <a:cs typeface="Helvetica" charset="0"/>
              </a:rPr>
              <a:t>klasdoorbrekend</a:t>
            </a:r>
            <a:r>
              <a:rPr lang="nl-NL" dirty="0">
                <a:solidFill>
                  <a:srgbClr val="323294"/>
                </a:solidFill>
                <a:latin typeface="Helvetica" charset="0"/>
                <a:ea typeface="Helvetica" charset="0"/>
                <a:cs typeface="Helvetica" charset="0"/>
              </a:rPr>
              <a:t> werken</a:t>
            </a:r>
          </a:p>
          <a:p>
            <a:r>
              <a:rPr lang="nl-NL" dirty="0">
                <a:solidFill>
                  <a:srgbClr val="323294"/>
                </a:solidFill>
                <a:latin typeface="Helvetica" charset="0"/>
                <a:ea typeface="Helvetica" charset="0"/>
                <a:cs typeface="Helvetica" charset="0"/>
              </a:rPr>
              <a:t>zelfevaluatie van leerlingen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342097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err="1" smtClean="0"/>
              <a:t>Quickscan</a:t>
            </a:r>
            <a:r>
              <a:rPr lang="nl-BE" dirty="0" smtClean="0"/>
              <a:t> breed aanbod ‘</a:t>
            </a:r>
            <a:r>
              <a:rPr lang="nl-BE" dirty="0" smtClean="0">
                <a:hlinkClick r:id="rId4"/>
              </a:rPr>
              <a:t>voor elk wat </a:t>
            </a:r>
            <a:r>
              <a:rPr lang="nl-BE" dirty="0" err="1" smtClean="0">
                <a:hlinkClick r:id="rId4"/>
              </a:rPr>
              <a:t>wils</a:t>
            </a:r>
            <a:r>
              <a:rPr lang="nl-BE" dirty="0" smtClean="0"/>
              <a:t>’</a:t>
            </a:r>
          </a:p>
          <a:p>
            <a:r>
              <a:rPr lang="nl-BE" dirty="0" smtClean="0">
                <a:hlinkClick r:id="rId5"/>
              </a:rPr>
              <a:t>Groeidocument</a:t>
            </a:r>
            <a:endParaRPr lang="nl-BE" dirty="0" smtClean="0"/>
          </a:p>
          <a:p>
            <a:r>
              <a:rPr lang="nl-BE" dirty="0" smtClean="0">
                <a:hlinkClick r:id="rId6"/>
              </a:rPr>
              <a:t>Inspiratielijst breed observeren</a:t>
            </a:r>
            <a:endParaRPr lang="nl-BE" dirty="0"/>
          </a:p>
        </p:txBody>
      </p:sp>
    </p:spTree>
    <p:extLst>
      <p:ext uri="{BB962C8B-B14F-4D97-AF65-F5344CB8AC3E}">
        <p14:creationId xmlns:p14="http://schemas.microsoft.com/office/powerpoint/2010/main" val="1496165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BE" sz="3000" b="1" dirty="0">
                <a:solidFill>
                  <a:srgbClr val="27A78D"/>
                </a:solidFill>
                <a:latin typeface="Helvetica" charset="0"/>
                <a:ea typeface="Helvetica" charset="0"/>
                <a:cs typeface="Helvetica" charset="0"/>
              </a:rPr>
              <a:t>2. Professionaliseren onderwijsloopbaanbegeleiding</a:t>
            </a:r>
          </a:p>
          <a:p>
            <a:r>
              <a:rPr lang="nl-BE" dirty="0">
                <a:solidFill>
                  <a:srgbClr val="323294"/>
                </a:solidFill>
                <a:latin typeface="Helvetica" charset="0"/>
                <a:ea typeface="Helvetica" charset="0"/>
                <a:cs typeface="Helvetica" charset="0"/>
              </a:rPr>
              <a:t>studie- een schoolkeuzetraject in de derde graad expliciteren</a:t>
            </a:r>
          </a:p>
          <a:p>
            <a:r>
              <a:rPr lang="nl-BE" dirty="0">
                <a:solidFill>
                  <a:srgbClr val="323294"/>
                </a:solidFill>
                <a:latin typeface="Helvetica" charset="0"/>
                <a:ea typeface="Helvetica" charset="0"/>
                <a:cs typeface="Helvetica" charset="0"/>
              </a:rPr>
              <a:t>beleid rond zittenblijven opzetten en afwegingskader gebruiken</a:t>
            </a:r>
          </a:p>
          <a:p>
            <a:r>
              <a:rPr lang="nl-BE" dirty="0">
                <a:solidFill>
                  <a:srgbClr val="323294"/>
                </a:solidFill>
                <a:latin typeface="Helvetica" charset="0"/>
                <a:ea typeface="Helvetica" charset="0"/>
                <a:cs typeface="Helvetica" charset="0"/>
              </a:rPr>
              <a:t>onderwijsloopbaanbeleid bespreken en verder verfijnen met het hele team</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968466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smtClean="0">
                <a:hlinkClick r:id="rId4"/>
              </a:rPr>
              <a:t>Sjabloon breed studie- en schooladvies</a:t>
            </a:r>
            <a:endParaRPr lang="nl-BE" dirty="0" smtClean="0"/>
          </a:p>
          <a:p>
            <a:r>
              <a:rPr lang="nl-BE" dirty="0" smtClean="0">
                <a:hlinkClick r:id="rId5"/>
              </a:rPr>
              <a:t>Checklist breed studieadvies</a:t>
            </a:r>
            <a:endParaRPr lang="nl-BE" dirty="0" smtClean="0"/>
          </a:p>
          <a:p>
            <a:r>
              <a:rPr lang="nl-BE" dirty="0" smtClean="0">
                <a:hlinkClick r:id="rId6"/>
              </a:rPr>
              <a:t>Tijdlijn onderwijsloopbaanbegeleiding</a:t>
            </a:r>
            <a:endParaRPr lang="nl-BE" dirty="0"/>
          </a:p>
        </p:txBody>
      </p:sp>
    </p:spTree>
    <p:extLst>
      <p:ext uri="{BB962C8B-B14F-4D97-AF65-F5344CB8AC3E}">
        <p14:creationId xmlns:p14="http://schemas.microsoft.com/office/powerpoint/2010/main" val="4027491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BE" sz="3000" b="1" dirty="0">
                <a:solidFill>
                  <a:srgbClr val="27A78D"/>
                </a:solidFill>
                <a:latin typeface="Helvetica" charset="0"/>
                <a:ea typeface="Helvetica" charset="0"/>
                <a:cs typeface="Helvetica" charset="0"/>
              </a:rPr>
              <a:t>3. Communicatie tussen alle betrokkenen </a:t>
            </a:r>
          </a:p>
          <a:p>
            <a:r>
              <a:rPr lang="nl-BE" dirty="0">
                <a:solidFill>
                  <a:srgbClr val="323294"/>
                </a:solidFill>
                <a:latin typeface="Helvetica" charset="0"/>
                <a:ea typeface="Helvetica" charset="0"/>
                <a:cs typeface="Helvetica" charset="0"/>
              </a:rPr>
              <a:t>ouders betrekken bij studie – en schoolkeuzeproces</a:t>
            </a:r>
          </a:p>
          <a:p>
            <a:r>
              <a:rPr lang="nl-BE" dirty="0">
                <a:solidFill>
                  <a:srgbClr val="323294"/>
                </a:solidFill>
                <a:latin typeface="Helvetica" charset="0"/>
                <a:ea typeface="Helvetica" charset="0"/>
                <a:cs typeface="Helvetica" charset="0"/>
              </a:rPr>
              <a:t>werkmomenten met hen organiseren</a:t>
            </a:r>
          </a:p>
          <a:p>
            <a:r>
              <a:rPr lang="nl-BE" dirty="0" err="1">
                <a:solidFill>
                  <a:srgbClr val="323294"/>
                </a:solidFill>
                <a:latin typeface="Helvetica" charset="0"/>
                <a:ea typeface="Helvetica" charset="0"/>
                <a:cs typeface="Helvetica" charset="0"/>
              </a:rPr>
              <a:t>kindcontacten</a:t>
            </a:r>
            <a:r>
              <a:rPr lang="nl-BE" dirty="0">
                <a:solidFill>
                  <a:srgbClr val="323294"/>
                </a:solidFill>
                <a:latin typeface="Helvetica" charset="0"/>
                <a:ea typeface="Helvetica" charset="0"/>
                <a:cs typeface="Helvetica" charset="0"/>
              </a:rPr>
              <a:t> opzetten</a:t>
            </a:r>
          </a:p>
          <a:p>
            <a:r>
              <a:rPr lang="nl-BE" dirty="0">
                <a:solidFill>
                  <a:srgbClr val="323294"/>
                </a:solidFill>
                <a:latin typeface="Helvetica" charset="0"/>
                <a:ea typeface="Helvetica" charset="0"/>
                <a:cs typeface="Helvetica" charset="0"/>
              </a:rPr>
              <a:t>aanklampend werken bij ouders</a:t>
            </a:r>
          </a:p>
          <a:p>
            <a:r>
              <a:rPr lang="nl-BE" dirty="0">
                <a:solidFill>
                  <a:srgbClr val="323294"/>
                </a:solidFill>
                <a:latin typeface="Helvetica" charset="0"/>
                <a:ea typeface="Helvetica" charset="0"/>
                <a:cs typeface="Helvetica" charset="0"/>
              </a:rPr>
              <a:t>ouders van kinderen uit het 4de en 5de jaar betrekken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677788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2" name="Tijdelijke aanduiding voor inhoud 1"/>
          <p:cNvSpPr>
            <a:spLocks noGrp="1"/>
          </p:cNvSpPr>
          <p:nvPr>
            <p:ph idx="1"/>
          </p:nvPr>
        </p:nvSpPr>
        <p:spPr/>
        <p:txBody>
          <a:bodyPr/>
          <a:lstStyle/>
          <a:p>
            <a:r>
              <a:rPr lang="nl-BE" dirty="0" smtClean="0">
                <a:hlinkClick r:id="rId4"/>
              </a:rPr>
              <a:t>TRAILER KIND-EN OUDERWEBSITE</a:t>
            </a:r>
            <a:endParaRPr lang="nl-BE" dirty="0"/>
          </a:p>
        </p:txBody>
      </p:sp>
    </p:spTree>
    <p:extLst>
      <p:ext uri="{BB962C8B-B14F-4D97-AF65-F5344CB8AC3E}">
        <p14:creationId xmlns:p14="http://schemas.microsoft.com/office/powerpoint/2010/main" val="1435524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4" name="Titel 3"/>
          <p:cNvSpPr>
            <a:spLocks noGrp="1"/>
          </p:cNvSpPr>
          <p:nvPr>
            <p:ph type="title"/>
          </p:nvPr>
        </p:nvSpPr>
        <p:spPr/>
        <p:txBody>
          <a:bodyPr/>
          <a:lstStyle/>
          <a:p>
            <a:endParaRPr lang="nl-BE"/>
          </a:p>
        </p:txBody>
      </p:sp>
      <p:sp>
        <p:nvSpPr>
          <p:cNvPr id="6" name="Tijdelijke aanduiding voor inhoud 5"/>
          <p:cNvSpPr>
            <a:spLocks noGrp="1"/>
          </p:cNvSpPr>
          <p:nvPr>
            <p:ph idx="1"/>
          </p:nvPr>
        </p:nvSpPr>
        <p:spPr/>
        <p:txBody>
          <a:bodyPr/>
          <a:lstStyle/>
          <a:p>
            <a:r>
              <a:rPr lang="nl-BE" dirty="0" smtClean="0">
                <a:hlinkClick r:id="rId4"/>
              </a:rPr>
              <a:t>Gespreksleidraad – Ik denk 1 B</a:t>
            </a:r>
            <a:endParaRPr lang="nl-BE" dirty="0" smtClean="0"/>
          </a:p>
          <a:p>
            <a:r>
              <a:rPr lang="nl-BE" dirty="0" smtClean="0">
                <a:hlinkClick r:id="rId5"/>
              </a:rPr>
              <a:t>Folder voor ouders (binnenkort ook in verschillende talen)</a:t>
            </a:r>
            <a:endParaRPr lang="nl-BE" dirty="0" smtClean="0"/>
          </a:p>
          <a:p>
            <a:pPr marL="0" indent="0">
              <a:buNone/>
            </a:pPr>
            <a:endParaRPr lang="nl-BE" dirty="0"/>
          </a:p>
        </p:txBody>
      </p:sp>
    </p:spTree>
    <p:extLst>
      <p:ext uri="{BB962C8B-B14F-4D97-AF65-F5344CB8AC3E}">
        <p14:creationId xmlns:p14="http://schemas.microsoft.com/office/powerpoint/2010/main" val="4175036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BE" sz="3000" b="1" dirty="0">
                <a:solidFill>
                  <a:srgbClr val="27A78D"/>
                </a:solidFill>
                <a:latin typeface="Helvetica" charset="0"/>
                <a:ea typeface="Helvetica" charset="0"/>
                <a:cs typeface="Helvetica" charset="0"/>
              </a:rPr>
              <a:t>4. Verhogen van de kennis over het secundair onderwijs</a:t>
            </a:r>
          </a:p>
          <a:p>
            <a:r>
              <a:rPr lang="nl-BE" dirty="0">
                <a:solidFill>
                  <a:srgbClr val="323294"/>
                </a:solidFill>
                <a:latin typeface="Helvetica" charset="0"/>
                <a:ea typeface="Helvetica" charset="0"/>
                <a:cs typeface="Helvetica" charset="0"/>
              </a:rPr>
              <a:t>Organiseren van schoolbezoeken op basis van interesses</a:t>
            </a:r>
          </a:p>
          <a:p>
            <a:r>
              <a:rPr lang="nl-BE" dirty="0">
                <a:solidFill>
                  <a:srgbClr val="323294"/>
                </a:solidFill>
                <a:latin typeface="Helvetica" charset="0"/>
                <a:ea typeface="Helvetica" charset="0"/>
                <a:cs typeface="Helvetica" charset="0"/>
              </a:rPr>
              <a:t>Themadagen in het secundair voor leerkrachten </a:t>
            </a:r>
          </a:p>
          <a:p>
            <a:r>
              <a:rPr lang="nl-BE" dirty="0">
                <a:solidFill>
                  <a:srgbClr val="323294"/>
                </a:solidFill>
                <a:latin typeface="Helvetica" charset="0"/>
                <a:ea typeface="Helvetica" charset="0"/>
                <a:cs typeface="Helvetica" charset="0"/>
              </a:rPr>
              <a:t>Leerkrachten secundair die een vak komen geven</a:t>
            </a:r>
          </a:p>
          <a:p>
            <a:r>
              <a:rPr lang="nl-BE" dirty="0">
                <a:solidFill>
                  <a:srgbClr val="323294"/>
                </a:solidFill>
                <a:latin typeface="Helvetica" charset="0"/>
                <a:ea typeface="Helvetica" charset="0"/>
                <a:cs typeface="Helvetica" charset="0"/>
              </a:rPr>
              <a:t>Informatiebeurs</a:t>
            </a:r>
          </a:p>
          <a:p>
            <a:pPr marL="0" indent="0">
              <a:buNone/>
            </a:pPr>
            <a:endParaRPr lang="nl-BE" sz="3000" b="1" dirty="0">
              <a:solidFill>
                <a:srgbClr val="27A78D"/>
              </a:solidFill>
              <a:latin typeface="Helvetica" charset="0"/>
              <a:ea typeface="Helvetica" charset="0"/>
              <a:cs typeface="Helvetica" charset="0"/>
            </a:endParaRPr>
          </a:p>
          <a:p>
            <a:pPr marL="0" indent="0">
              <a:buNone/>
            </a:pPr>
            <a:endParaRPr lang="nl-BE"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42746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2 grote doelstellingen </a:t>
            </a:r>
          </a:p>
          <a:p>
            <a:pPr marL="0" indent="0">
              <a:buNone/>
            </a:pPr>
            <a:endParaRPr lang="nl-NL" b="1" dirty="0">
              <a:solidFill>
                <a:srgbClr val="27A78D"/>
              </a:solidFill>
              <a:latin typeface="Helvetica" charset="0"/>
              <a:ea typeface="Helvetica" charset="0"/>
              <a:cs typeface="Helvetica" charset="0"/>
            </a:endParaRPr>
          </a:p>
          <a:p>
            <a:pPr lvl="1"/>
            <a:r>
              <a:rPr lang="nl-NL" sz="2800" dirty="0">
                <a:solidFill>
                  <a:srgbClr val="323294"/>
                </a:solidFill>
                <a:latin typeface="Helvetica" charset="0"/>
                <a:ea typeface="Helvetica" charset="0"/>
                <a:cs typeface="Helvetica" charset="0"/>
              </a:rPr>
              <a:t>Diepgaand bestuderen van processen van school- en studiekeuze bij de overgang van basis- naar secundair onderwijs</a:t>
            </a:r>
          </a:p>
          <a:p>
            <a:pPr lvl="1"/>
            <a:r>
              <a:rPr lang="nl-BE" sz="2800" dirty="0">
                <a:solidFill>
                  <a:srgbClr val="323294"/>
                </a:solidFill>
                <a:latin typeface="Helvetica" charset="0"/>
                <a:ea typeface="Helvetica" charset="0"/>
                <a:cs typeface="Helvetica" charset="0"/>
              </a:rPr>
              <a:t>Ontwikkelen van instrumenten voor gebruikers (=actoren betrokken bij school- en studiekeuze) &amp; interventies in scholen – en evaluatie van interventies</a:t>
            </a:r>
            <a:endParaRPr lang="nl-NL" sz="2800"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572928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smtClean="0">
                <a:hlinkClick r:id="rId4"/>
              </a:rPr>
              <a:t>Infografiek</a:t>
            </a:r>
            <a:r>
              <a:rPr lang="nl-BE" dirty="0" smtClean="0"/>
              <a:t> in verschillende talen over de huidige structuur van het secundair onderwijs</a:t>
            </a:r>
          </a:p>
          <a:p>
            <a:pPr lvl="1"/>
            <a:r>
              <a:rPr lang="nl-BE" dirty="0" smtClean="0">
                <a:hlinkClick r:id="rId5"/>
              </a:rPr>
              <a:t>Arabisch</a:t>
            </a:r>
            <a:endParaRPr lang="nl-BE" dirty="0" smtClean="0"/>
          </a:p>
          <a:p>
            <a:pPr lvl="1"/>
            <a:r>
              <a:rPr lang="nl-BE" dirty="0" smtClean="0">
                <a:hlinkClick r:id="rId6"/>
              </a:rPr>
              <a:t>Frans</a:t>
            </a:r>
            <a:endParaRPr lang="nl-BE" dirty="0" smtClean="0"/>
          </a:p>
          <a:p>
            <a:pPr lvl="1"/>
            <a:r>
              <a:rPr lang="nl-BE" dirty="0" smtClean="0">
                <a:hlinkClick r:id="rId7"/>
              </a:rPr>
              <a:t>Pools</a:t>
            </a:r>
            <a:endParaRPr lang="nl-BE" dirty="0" smtClean="0"/>
          </a:p>
          <a:p>
            <a:pPr lvl="1"/>
            <a:r>
              <a:rPr lang="nl-BE" dirty="0" smtClean="0">
                <a:hlinkClick r:id="rId8"/>
              </a:rPr>
              <a:t>Russisch</a:t>
            </a:r>
            <a:endParaRPr lang="nl-BE" dirty="0" smtClean="0"/>
          </a:p>
          <a:p>
            <a:pPr lvl="1"/>
            <a:r>
              <a:rPr lang="nl-BE" dirty="0" smtClean="0">
                <a:hlinkClick r:id="rId9"/>
              </a:rPr>
              <a:t>Spaans</a:t>
            </a:r>
            <a:endParaRPr lang="nl-BE" dirty="0" smtClean="0"/>
          </a:p>
          <a:p>
            <a:pPr lvl="1"/>
            <a:r>
              <a:rPr lang="nl-BE" dirty="0" smtClean="0">
                <a:hlinkClick r:id="rId10"/>
              </a:rPr>
              <a:t>Bulgaars</a:t>
            </a:r>
            <a:endParaRPr lang="nl-BE" dirty="0" smtClean="0"/>
          </a:p>
          <a:p>
            <a:pPr lvl="1"/>
            <a:r>
              <a:rPr lang="nl-BE" dirty="0" smtClean="0">
                <a:hlinkClick r:id="rId11"/>
              </a:rPr>
              <a:t>Engels</a:t>
            </a:r>
            <a:endParaRPr lang="nl-BE" dirty="0" smtClean="0"/>
          </a:p>
          <a:p>
            <a:pPr lvl="1"/>
            <a:r>
              <a:rPr lang="nl-BE" dirty="0" smtClean="0">
                <a:hlinkClick r:id="rId12"/>
              </a:rPr>
              <a:t>Turks</a:t>
            </a:r>
            <a:endParaRPr lang="nl-BE" dirty="0" smtClean="0"/>
          </a:p>
          <a:p>
            <a:pPr lvl="1"/>
            <a:endParaRPr lang="nl-BE" dirty="0"/>
          </a:p>
        </p:txBody>
      </p:sp>
    </p:spTree>
    <p:extLst>
      <p:ext uri="{BB962C8B-B14F-4D97-AF65-F5344CB8AC3E}">
        <p14:creationId xmlns:p14="http://schemas.microsoft.com/office/powerpoint/2010/main" val="2390706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smtClean="0">
                <a:hlinkClick r:id="rId2"/>
              </a:rPr>
              <a:t>Videoscribe ‘hoe zit het secundair onderwijs in elkaar?’</a:t>
            </a:r>
            <a:endParaRPr lang="nl-BE" dirty="0" smtClean="0"/>
          </a:p>
          <a:p>
            <a:r>
              <a:rPr lang="nl-BE" dirty="0" smtClean="0">
                <a:hlinkClick r:id="rId3"/>
              </a:rPr>
              <a:t>Filmpje inspecteur Keus en de scholenchecklist</a:t>
            </a:r>
            <a:endParaRPr lang="nl-BE" dirty="0" smtClean="0"/>
          </a:p>
          <a:p>
            <a:r>
              <a:rPr lang="nl-BE" dirty="0" smtClean="0">
                <a:hlinkClick r:id="rId4"/>
              </a:rPr>
              <a:t>Helpdeskfunctie secundaire scholen</a:t>
            </a:r>
            <a:endParaRPr lang="nl-BE" dirty="0" smtClean="0"/>
          </a:p>
          <a:p>
            <a:endParaRPr lang="nl-BE" dirty="0"/>
          </a:p>
        </p:txBody>
      </p:sp>
    </p:spTree>
    <p:extLst>
      <p:ext uri="{BB962C8B-B14F-4D97-AF65-F5344CB8AC3E}">
        <p14:creationId xmlns:p14="http://schemas.microsoft.com/office/powerpoint/2010/main" val="2530329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BE" sz="3000" b="1" dirty="0">
                <a:solidFill>
                  <a:srgbClr val="27A78D"/>
                </a:solidFill>
                <a:latin typeface="Helvetica" charset="0"/>
                <a:ea typeface="Helvetica" charset="0"/>
                <a:cs typeface="Helvetica" charset="0"/>
              </a:rPr>
              <a:t>5. Veranderen negatieve percepties TSO en BSO</a:t>
            </a:r>
          </a:p>
          <a:p>
            <a:r>
              <a:rPr lang="nl-BE" dirty="0">
                <a:solidFill>
                  <a:srgbClr val="323294"/>
                </a:solidFill>
                <a:latin typeface="Helvetica" charset="0"/>
                <a:ea typeface="Helvetica" charset="0"/>
                <a:cs typeface="Helvetica" charset="0"/>
              </a:rPr>
              <a:t>Techniekdagen en ateliers organiseren</a:t>
            </a:r>
          </a:p>
          <a:p>
            <a:r>
              <a:rPr lang="nl-BE" dirty="0">
                <a:solidFill>
                  <a:srgbClr val="323294"/>
                </a:solidFill>
                <a:latin typeface="Helvetica" charset="0"/>
                <a:ea typeface="Helvetica" charset="0"/>
                <a:cs typeface="Helvetica" charset="0"/>
              </a:rPr>
              <a:t>Oud-leerlingen (uit beroeps- of technische scholen) uitnodigen die vertellen over hun richting</a:t>
            </a:r>
          </a:p>
          <a:p>
            <a:r>
              <a:rPr lang="nl-BE" dirty="0">
                <a:solidFill>
                  <a:srgbClr val="323294"/>
                </a:solidFill>
                <a:latin typeface="Helvetica" charset="0"/>
                <a:ea typeface="Helvetica" charset="0"/>
                <a:cs typeface="Helvetica" charset="0"/>
              </a:rPr>
              <a:t>Lessen volgen in beroeps- of technische scholen</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912827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normAutofit/>
          </a:bodyPr>
          <a:lstStyle/>
          <a:p>
            <a:r>
              <a:rPr lang="nl-BE" dirty="0">
                <a:solidFill>
                  <a:srgbClr val="323294"/>
                </a:solidFill>
                <a:latin typeface="Helvetica" charset="0"/>
                <a:ea typeface="Helvetica" charset="0"/>
                <a:cs typeface="Helvetica" charset="0"/>
                <a:hlinkClick r:id="rId3"/>
              </a:rPr>
              <a:t>Kwisje over het secundair onderwijs</a:t>
            </a:r>
            <a:endParaRPr lang="nl-BE" dirty="0">
              <a:solidFill>
                <a:srgbClr val="323294"/>
              </a:solidFill>
              <a:latin typeface="Helvetica" charset="0"/>
              <a:ea typeface="Helvetica" charset="0"/>
              <a:cs typeface="Helvetica" charset="0"/>
            </a:endParaRPr>
          </a:p>
          <a:p>
            <a:r>
              <a:rPr lang="nl-BE" dirty="0">
                <a:solidFill>
                  <a:srgbClr val="323294"/>
                </a:solidFill>
                <a:latin typeface="Helvetica" charset="0"/>
                <a:ea typeface="Helvetica" charset="0"/>
                <a:cs typeface="Helvetica" charset="0"/>
                <a:hlinkClick r:id="rId4"/>
              </a:rPr>
              <a:t>Poster Trap niet in de val van de waterval</a:t>
            </a:r>
            <a:endParaRPr lang="nl-BE" dirty="0">
              <a:solidFill>
                <a:srgbClr val="323294"/>
              </a:solidFill>
              <a:latin typeface="Helvetica" charset="0"/>
              <a:ea typeface="Helvetica" charset="0"/>
              <a:cs typeface="Helvetica" charset="0"/>
            </a:endParaRPr>
          </a:p>
          <a:p>
            <a:endParaRPr lang="nl-BE" dirty="0">
              <a:solidFill>
                <a:srgbClr val="323294"/>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4130004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de </a:t>
            </a:r>
            <a:r>
              <a:rPr lang="en-GB" b="1" dirty="0" err="1">
                <a:solidFill>
                  <a:srgbClr val="323294"/>
                </a:solidFill>
                <a:latin typeface="Helvetica" charset="0"/>
                <a:ea typeface="Helvetica" charset="0"/>
                <a:cs typeface="Helvetica" charset="0"/>
              </a:rPr>
              <a:t>interventies</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scholen</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BE" sz="3000" b="1" dirty="0">
                <a:solidFill>
                  <a:srgbClr val="27A78D"/>
                </a:solidFill>
                <a:latin typeface="Helvetica" charset="0"/>
                <a:ea typeface="Helvetica" charset="0"/>
                <a:cs typeface="Helvetica" charset="0"/>
              </a:rPr>
              <a:t>6. Netwerken tussen verschillende betrokkenen</a:t>
            </a:r>
          </a:p>
          <a:p>
            <a:r>
              <a:rPr lang="nl-BE" dirty="0">
                <a:solidFill>
                  <a:srgbClr val="323294"/>
                </a:solidFill>
                <a:latin typeface="Helvetica" charset="0"/>
                <a:ea typeface="Helvetica" charset="0"/>
                <a:cs typeface="Helvetica" charset="0"/>
              </a:rPr>
              <a:t>Atelierwerking met handelaars en organisaties uit de buurt</a:t>
            </a:r>
          </a:p>
          <a:p>
            <a:r>
              <a:rPr lang="nl-BE" dirty="0">
                <a:solidFill>
                  <a:srgbClr val="323294"/>
                </a:solidFill>
                <a:latin typeface="Helvetica" charset="0"/>
                <a:ea typeface="Helvetica" charset="0"/>
                <a:cs typeface="Helvetica" charset="0"/>
              </a:rPr>
              <a:t>Leerlingen stem geven bv. via huiswerkbegeleiding</a:t>
            </a:r>
          </a:p>
          <a:p>
            <a:r>
              <a:rPr lang="nl-BE" dirty="0">
                <a:solidFill>
                  <a:srgbClr val="323294"/>
                </a:solidFill>
                <a:latin typeface="Helvetica" charset="0"/>
                <a:ea typeface="Helvetica" charset="0"/>
                <a:cs typeface="Helvetica" charset="0"/>
              </a:rPr>
              <a:t>Ouders betrekken via hun netwerk </a:t>
            </a:r>
          </a:p>
          <a:p>
            <a:r>
              <a:rPr lang="nl-NL" dirty="0">
                <a:solidFill>
                  <a:srgbClr val="323294"/>
                </a:solidFill>
                <a:latin typeface="Helvetica" charset="0"/>
                <a:ea typeface="Helvetica" charset="0"/>
                <a:cs typeface="Helvetica" charset="0"/>
              </a:rPr>
              <a:t>Externe blik bij schoolteams</a:t>
            </a: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88867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8" name="Rechthoek 7"/>
          <p:cNvSpPr/>
          <p:nvPr/>
        </p:nvSpPr>
        <p:spPr>
          <a:xfrm>
            <a:off x="1710268" y="1087334"/>
            <a:ext cx="6858000" cy="1200329"/>
          </a:xfrm>
          <a:prstGeom prst="rect">
            <a:avLst/>
          </a:prstGeom>
        </p:spPr>
        <p:txBody>
          <a:bodyPr wrap="square">
            <a:spAutoFit/>
          </a:bodyPr>
          <a:lstStyle/>
          <a:p>
            <a:pPr lvl="0">
              <a:spcBef>
                <a:spcPts val="2500"/>
              </a:spcBef>
              <a:spcAft>
                <a:spcPts val="1000"/>
              </a:spcAft>
            </a:pPr>
            <a:r>
              <a:rPr lang="nl-BE" sz="2400" b="1" dirty="0">
                <a:solidFill>
                  <a:srgbClr val="26B099"/>
                </a:solidFill>
                <a:latin typeface="Arial" panose="020B0604020202020204" pitchFamily="34" charset="0"/>
                <a:ea typeface="SimSun" panose="02010600030101010101" pitchFamily="2" charset="-122"/>
                <a:cs typeface="Times New Roman" panose="02020603050405020304" pitchFamily="18" charset="0"/>
              </a:rPr>
              <a:t>Werk samen met secundaire scholen en externe partners om het leeraanbod te verbreden. </a:t>
            </a:r>
          </a:p>
        </p:txBody>
      </p:sp>
      <p:sp>
        <p:nvSpPr>
          <p:cNvPr id="9" name="Rechthoek 8"/>
          <p:cNvSpPr/>
          <p:nvPr/>
        </p:nvSpPr>
        <p:spPr>
          <a:xfrm>
            <a:off x="1710268" y="3498388"/>
            <a:ext cx="6096000" cy="1569660"/>
          </a:xfrm>
          <a:prstGeom prst="rect">
            <a:avLst/>
          </a:prstGeom>
        </p:spPr>
        <p:txBody>
          <a:bodyPr>
            <a:spAutoFit/>
          </a:bodyPr>
          <a:lstStyle/>
          <a:p>
            <a:pPr lvl="0">
              <a:spcBef>
                <a:spcPts val="2500"/>
              </a:spcBef>
              <a:spcAft>
                <a:spcPts val="1000"/>
              </a:spcAft>
            </a:pPr>
            <a:r>
              <a:rPr lang="nl-BE" sz="2400" b="1" dirty="0">
                <a:solidFill>
                  <a:srgbClr val="26B099"/>
                </a:solidFill>
                <a:latin typeface="Arial" panose="020B0604020202020204" pitchFamily="34" charset="0"/>
                <a:ea typeface="SimSun" panose="02010600030101010101" pitchFamily="2" charset="-122"/>
                <a:cs typeface="Times New Roman" panose="02020603050405020304" pitchFamily="18" charset="0"/>
              </a:rPr>
              <a:t>Werk samen met secundaire scholen om informatie over het secundair onderwijs te verzamelen en erover te communiceren</a:t>
            </a:r>
          </a:p>
        </p:txBody>
      </p:sp>
      <p:sp>
        <p:nvSpPr>
          <p:cNvPr id="10" name="Rechthoek 9"/>
          <p:cNvSpPr/>
          <p:nvPr/>
        </p:nvSpPr>
        <p:spPr>
          <a:xfrm>
            <a:off x="4758268" y="2287663"/>
            <a:ext cx="6096000" cy="830997"/>
          </a:xfrm>
          <a:prstGeom prst="rect">
            <a:avLst/>
          </a:prstGeom>
        </p:spPr>
        <p:txBody>
          <a:bodyPr>
            <a:spAutoFit/>
          </a:bodyPr>
          <a:lstStyle/>
          <a:p>
            <a:pPr lvl="0">
              <a:spcBef>
                <a:spcPts val="2500"/>
              </a:spcBef>
              <a:spcAft>
                <a:spcPts val="1000"/>
              </a:spcAft>
            </a:pPr>
            <a:r>
              <a:rPr lang="nl-BE" sz="2400" b="1" dirty="0">
                <a:solidFill>
                  <a:srgbClr val="26B099"/>
                </a:solidFill>
                <a:latin typeface="Arial" panose="020B0604020202020204" pitchFamily="34" charset="0"/>
                <a:ea typeface="SimSun" panose="02010600030101010101" pitchFamily="2" charset="-122"/>
                <a:cs typeface="Times New Roman" panose="02020603050405020304" pitchFamily="18" charset="0"/>
              </a:rPr>
              <a:t>Investeer in laagdrempelige vertrouwensfiguren in de school</a:t>
            </a:r>
          </a:p>
        </p:txBody>
      </p:sp>
    </p:spTree>
    <p:extLst>
      <p:ext uri="{BB962C8B-B14F-4D97-AF65-F5344CB8AC3E}">
        <p14:creationId xmlns:p14="http://schemas.microsoft.com/office/powerpoint/2010/main" val="3885116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3000" b="1" dirty="0">
              <a:solidFill>
                <a:srgbClr val="27A78D"/>
              </a:solidFill>
              <a:latin typeface="Helvetica" charset="0"/>
              <a:ea typeface="Helvetica" charset="0"/>
              <a:cs typeface="Helvetica" charset="0"/>
            </a:endParaRPr>
          </a:p>
          <a:p>
            <a:pPr marL="0" indent="0">
              <a:buNone/>
            </a:pPr>
            <a:endParaRPr lang="nl-BE"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pic>
        <p:nvPicPr>
          <p:cNvPr id="4" name="Afbeelding 3"/>
          <p:cNvPicPr>
            <a:picLocks noChangeAspect="1"/>
          </p:cNvPicPr>
          <p:nvPr/>
        </p:nvPicPr>
        <p:blipFill>
          <a:blip r:embed="rId4"/>
          <a:stretch>
            <a:fillRect/>
          </a:stretch>
        </p:blipFill>
        <p:spPr>
          <a:xfrm>
            <a:off x="2006404" y="1551044"/>
            <a:ext cx="8179191" cy="5108671"/>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24358"/>
            <a:ext cx="7559040" cy="1386840"/>
          </a:xfrm>
          <a:prstGeom prst="rect">
            <a:avLst/>
          </a:prstGeom>
        </p:spPr>
      </p:pic>
    </p:spTree>
    <p:extLst>
      <p:ext uri="{BB962C8B-B14F-4D97-AF65-F5344CB8AC3E}">
        <p14:creationId xmlns:p14="http://schemas.microsoft.com/office/powerpoint/2010/main" val="31806587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3000" b="1" dirty="0">
              <a:solidFill>
                <a:srgbClr val="27A78D"/>
              </a:solidFill>
              <a:latin typeface="Helvetica" charset="0"/>
              <a:ea typeface="Helvetica" charset="0"/>
              <a:cs typeface="Helvetica" charset="0"/>
            </a:endParaRPr>
          </a:p>
          <a:p>
            <a:pPr marL="0" indent="0">
              <a:buNone/>
            </a:pPr>
            <a:endParaRPr lang="nl-BE"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24358"/>
            <a:ext cx="7559040" cy="1386840"/>
          </a:xfrm>
          <a:prstGeom prst="rect">
            <a:avLst/>
          </a:prstGeom>
        </p:spPr>
      </p:pic>
      <p:pic>
        <p:nvPicPr>
          <p:cNvPr id="7" name="Afbeelding 6"/>
          <p:cNvPicPr>
            <a:picLocks noChangeAspect="1"/>
          </p:cNvPicPr>
          <p:nvPr/>
        </p:nvPicPr>
        <p:blipFill>
          <a:blip r:embed="rId5"/>
          <a:stretch>
            <a:fillRect/>
          </a:stretch>
        </p:blipFill>
        <p:spPr>
          <a:xfrm>
            <a:off x="589894" y="1825625"/>
            <a:ext cx="10258691" cy="4351338"/>
          </a:xfrm>
          <a:prstGeom prst="rect">
            <a:avLst/>
          </a:prstGeom>
        </p:spPr>
      </p:pic>
    </p:spTree>
    <p:extLst>
      <p:ext uri="{BB962C8B-B14F-4D97-AF65-F5344CB8AC3E}">
        <p14:creationId xmlns:p14="http://schemas.microsoft.com/office/powerpoint/2010/main" val="3845342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323294"/>
                </a:solidFill>
                <a:latin typeface="Helvetica" charset="0"/>
                <a:ea typeface="Helvetica" charset="0"/>
                <a:cs typeface="Helvetica" charset="0"/>
              </a:rPr>
              <a:t>Lees </a:t>
            </a:r>
            <a:r>
              <a:rPr lang="en-GB" b="1" dirty="0" err="1">
                <a:solidFill>
                  <a:srgbClr val="323294"/>
                </a:solidFill>
                <a:latin typeface="Helvetica" charset="0"/>
                <a:ea typeface="Helvetica" charset="0"/>
                <a:cs typeface="Helvetica" charset="0"/>
              </a:rPr>
              <a:t>onze</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bevindingen</a:t>
            </a:r>
            <a:r>
              <a:rPr lang="en-GB" b="1" dirty="0">
                <a:solidFill>
                  <a:srgbClr val="323294"/>
                </a:solidFill>
                <a:latin typeface="Helvetica" charset="0"/>
                <a:ea typeface="Helvetica" charset="0"/>
                <a:cs typeface="Helvetica" charset="0"/>
              </a:rPr>
              <a:t> in </a:t>
            </a:r>
            <a:r>
              <a:rPr lang="en-GB" b="1" dirty="0" err="1">
                <a:solidFill>
                  <a:srgbClr val="323294"/>
                </a:solidFill>
                <a:latin typeface="Helvetica" charset="0"/>
                <a:ea typeface="Helvetica" charset="0"/>
                <a:cs typeface="Helvetica" charset="0"/>
              </a:rPr>
              <a:t>ons</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boek</a:t>
            </a:r>
            <a:r>
              <a:rPr lang="en-GB" b="1" dirty="0">
                <a:solidFill>
                  <a:srgbClr val="323294"/>
                </a:solidFill>
                <a:latin typeface="Helvetica" charset="0"/>
                <a:ea typeface="Helvetica" charset="0"/>
                <a:cs typeface="Helvetica" charset="0"/>
              </a:rPr>
              <a:t> </a:t>
            </a:r>
            <a:br>
              <a:rPr lang="en-GB" b="1" dirty="0">
                <a:solidFill>
                  <a:srgbClr val="323294"/>
                </a:solidFill>
                <a:latin typeface="Helvetica" charset="0"/>
                <a:ea typeface="Helvetica" charset="0"/>
                <a:cs typeface="Helvetica" charset="0"/>
              </a:rPr>
            </a:br>
            <a:r>
              <a:rPr lang="en-GB" b="1" dirty="0">
                <a:solidFill>
                  <a:srgbClr val="323294"/>
                </a:solidFill>
                <a:latin typeface="Helvetica" charset="0"/>
                <a:ea typeface="Helvetica" charset="0"/>
                <a:cs typeface="Helvetica" charset="0"/>
              </a:rPr>
              <a:t>‘Is </a:t>
            </a:r>
            <a:r>
              <a:rPr lang="en-GB" b="1" dirty="0" err="1">
                <a:solidFill>
                  <a:srgbClr val="323294"/>
                </a:solidFill>
                <a:latin typeface="Helvetica" charset="0"/>
                <a:ea typeface="Helvetica" charset="0"/>
                <a:cs typeface="Helvetica" charset="0"/>
              </a:rPr>
              <a:t>dat</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iets</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voor</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mij</a:t>
            </a:r>
            <a:r>
              <a:rPr lang="en-GB" b="1" dirty="0">
                <a:solidFill>
                  <a:srgbClr val="323294"/>
                </a:solidFill>
                <a:latin typeface="Helvetica" charset="0"/>
                <a:ea typeface="Helvetica" charset="0"/>
                <a:cs typeface="Helvetica" charset="0"/>
              </a:rPr>
              <a:t>, </a:t>
            </a:r>
            <a:r>
              <a:rPr lang="en-GB" b="1" dirty="0" err="1">
                <a:solidFill>
                  <a:srgbClr val="323294"/>
                </a:solidFill>
                <a:latin typeface="Helvetica" charset="0"/>
                <a:ea typeface="Helvetica" charset="0"/>
                <a:cs typeface="Helvetica" charset="0"/>
              </a:rPr>
              <a:t>juf</a:t>
            </a:r>
            <a:r>
              <a:rPr lang="en-GB" b="1" dirty="0">
                <a:solidFill>
                  <a:srgbClr val="323294"/>
                </a:solidFill>
                <a:latin typeface="Helvetica" charset="0"/>
                <a:ea typeface="Helvetica" charset="0"/>
                <a:cs typeface="Helvetica" charset="0"/>
              </a:rPr>
              <a:t>?’</a:t>
            </a:r>
          </a:p>
        </p:txBody>
      </p:sp>
      <p:sp>
        <p:nvSpPr>
          <p:cNvPr id="3" name="Tijdelijke aanduiding voor inhoud 2"/>
          <p:cNvSpPr>
            <a:spLocks noGrp="1"/>
          </p:cNvSpPr>
          <p:nvPr>
            <p:ph idx="1"/>
          </p:nvPr>
        </p:nvSpPr>
        <p:spPr/>
        <p:txBody>
          <a:bodyPr>
            <a:normAutofit/>
          </a:bodyPr>
          <a:lstStyle/>
          <a:p>
            <a:pPr marL="0" indent="0">
              <a:buNone/>
            </a:pPr>
            <a:endParaRPr lang="nl-BE" sz="3000" b="1" dirty="0">
              <a:solidFill>
                <a:srgbClr val="27A78D"/>
              </a:solidFill>
              <a:latin typeface="Helvetica" charset="0"/>
              <a:ea typeface="Helvetica" charset="0"/>
              <a:cs typeface="Helvetica" charset="0"/>
            </a:endParaRPr>
          </a:p>
          <a:p>
            <a:pPr marL="0" indent="0">
              <a:buNone/>
            </a:pPr>
            <a:endParaRPr lang="nl-BE"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30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pic>
        <p:nvPicPr>
          <p:cNvPr id="4" name="Afbeelding 3"/>
          <p:cNvPicPr>
            <a:picLocks noChangeAspect="1"/>
          </p:cNvPicPr>
          <p:nvPr/>
        </p:nvPicPr>
        <p:blipFill>
          <a:blip r:embed="rId4"/>
          <a:stretch>
            <a:fillRect/>
          </a:stretch>
        </p:blipFill>
        <p:spPr>
          <a:xfrm>
            <a:off x="4201917" y="1601415"/>
            <a:ext cx="3282951" cy="4799757"/>
          </a:xfrm>
          <a:prstGeom prst="rect">
            <a:avLst/>
          </a:prstGeom>
        </p:spPr>
      </p:pic>
    </p:spTree>
    <p:extLst>
      <p:ext uri="{BB962C8B-B14F-4D97-AF65-F5344CB8AC3E}">
        <p14:creationId xmlns:p14="http://schemas.microsoft.com/office/powerpoint/2010/main" val="2832568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1"/>
          <p:cNvSpPr txBox="1">
            <a:spLocks noGrp="1"/>
          </p:cNvSpPr>
          <p:nvPr>
            <p:ph type="title"/>
          </p:nvPr>
        </p:nvSpPr>
        <p:spPr>
          <a:xfrm>
            <a:off x="838200" y="365125"/>
            <a:ext cx="10515600" cy="1325563"/>
          </a:xfrm>
          <a:prstGeom prst="rect">
            <a:avLst/>
          </a:prstGeom>
        </p:spPr>
        <p:txBody>
          <a:bodyPr/>
          <a:lstStyle/>
          <a:p>
            <a:pPr algn="ctr" defTabSz="868680">
              <a:defRPr sz="4180" b="1">
                <a:solidFill>
                  <a:srgbClr val="323294"/>
                </a:solidFill>
                <a:latin typeface="+mn-lt"/>
                <a:ea typeface="+mn-ea"/>
                <a:cs typeface="+mn-cs"/>
                <a:sym typeface="Helvetica"/>
              </a:defRPr>
            </a:pPr>
            <a:r>
              <a:t>Tot slot ons paradepaardje…</a:t>
            </a:r>
            <a:br/>
            <a:r>
              <a:t>Serious game – Kr8cht</a:t>
            </a:r>
          </a:p>
        </p:txBody>
      </p:sp>
      <p:pic>
        <p:nvPicPr>
          <p:cNvPr id="113" name="Afbeelding 4" descr="Afbeelding 4"/>
          <p:cNvPicPr>
            <a:picLocks noChangeAspect="1"/>
          </p:cNvPicPr>
          <p:nvPr/>
        </p:nvPicPr>
        <p:blipFill>
          <a:blip r:embed="rId3">
            <a:extLst/>
          </a:blip>
          <a:stretch>
            <a:fillRect/>
          </a:stretch>
        </p:blipFill>
        <p:spPr>
          <a:xfrm>
            <a:off x="10848585" y="5068048"/>
            <a:ext cx="1064413" cy="1591668"/>
          </a:xfrm>
          <a:prstGeom prst="rect">
            <a:avLst/>
          </a:prstGeom>
          <a:ln w="12700">
            <a:miter lim="400000"/>
          </a:ln>
        </p:spPr>
      </p:pic>
      <p:pic>
        <p:nvPicPr>
          <p:cNvPr id="114" name="Image" descr="Image"/>
          <p:cNvPicPr>
            <a:picLocks noChangeAspect="1"/>
          </p:cNvPicPr>
          <p:nvPr/>
        </p:nvPicPr>
        <p:blipFill>
          <a:blip r:embed="rId4">
            <a:extLst/>
          </a:blip>
          <a:stretch>
            <a:fillRect/>
          </a:stretch>
        </p:blipFill>
        <p:spPr>
          <a:xfrm>
            <a:off x="3707364" y="2438474"/>
            <a:ext cx="4777272" cy="1981052"/>
          </a:xfrm>
          <a:prstGeom prst="rect">
            <a:avLst/>
          </a:prstGeom>
          <a:ln w="12700">
            <a:miter lim="400000"/>
          </a:ln>
        </p:spPr>
      </p:pic>
      <p:sp>
        <p:nvSpPr>
          <p:cNvPr id="115" name="Titel 1"/>
          <p:cNvSpPr txBox="1"/>
          <p:nvPr/>
        </p:nvSpPr>
        <p:spPr>
          <a:xfrm>
            <a:off x="838200" y="4471458"/>
            <a:ext cx="10515600" cy="1325564"/>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45719" rIns="45719" anchor="ctr">
            <a:normAutofit/>
          </a:bodyPr>
          <a:lstStyle>
            <a:lvl1pPr algn="ctr">
              <a:lnSpc>
                <a:spcPct val="90000"/>
              </a:lnSpc>
              <a:defRPr sz="3000" b="1">
                <a:latin typeface="+mn-lt"/>
                <a:ea typeface="+mn-ea"/>
                <a:cs typeface="+mn-cs"/>
                <a:sym typeface="Helvetica"/>
              </a:defRPr>
            </a:lvl1pPr>
          </a:lstStyle>
          <a:p>
            <a:r>
              <a:t>Welke helden schuilen in jou?</a:t>
            </a:r>
          </a:p>
        </p:txBody>
      </p:sp>
    </p:spTree>
    <p:extLst>
      <p:ext uri="{BB962C8B-B14F-4D97-AF65-F5344CB8AC3E}">
        <p14:creationId xmlns:p14="http://schemas.microsoft.com/office/powerpoint/2010/main" val="236202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4 jaar lang (actie)onderzoek</a:t>
            </a:r>
          </a:p>
          <a:p>
            <a:pPr marL="0" indent="0">
              <a:buNone/>
            </a:pPr>
            <a:endParaRPr lang="nl-NL" b="1" dirty="0">
              <a:solidFill>
                <a:srgbClr val="27A78D"/>
              </a:solidFill>
              <a:latin typeface="Helvetica" charset="0"/>
              <a:ea typeface="Helvetica" charset="0"/>
              <a:cs typeface="Helvetica" charset="0"/>
            </a:endParaRPr>
          </a:p>
          <a:p>
            <a:pPr lvl="1"/>
            <a:r>
              <a:rPr lang="nl-NL" sz="2800" dirty="0">
                <a:solidFill>
                  <a:srgbClr val="323294"/>
                </a:solidFill>
                <a:latin typeface="Helvetica" charset="0"/>
                <a:ea typeface="Helvetica" charset="0"/>
                <a:cs typeface="Helvetica" charset="0"/>
              </a:rPr>
              <a:t>Grootschalig survey-onderzoek</a:t>
            </a:r>
          </a:p>
          <a:p>
            <a:pPr lvl="2"/>
            <a:r>
              <a:rPr lang="nl-NL" sz="2400" dirty="0">
                <a:solidFill>
                  <a:srgbClr val="323294"/>
                </a:solidFill>
                <a:latin typeface="Helvetica" charset="0"/>
                <a:ea typeface="Helvetica" charset="0"/>
                <a:cs typeface="Helvetica" charset="0"/>
              </a:rPr>
              <a:t>3 cohortes leerlingen,hun ouders, leerkrachten en directies in 36 basisscholen in Antwerpen en Gent</a:t>
            </a:r>
          </a:p>
          <a:p>
            <a:pPr lvl="1"/>
            <a:r>
              <a:rPr lang="nl-NL" sz="2800" dirty="0">
                <a:solidFill>
                  <a:srgbClr val="323294"/>
                </a:solidFill>
                <a:latin typeface="Helvetica" charset="0"/>
                <a:ea typeface="Helvetica" charset="0"/>
                <a:cs typeface="Helvetica" charset="0"/>
              </a:rPr>
              <a:t>Kwalitatief onderzoek</a:t>
            </a:r>
          </a:p>
          <a:p>
            <a:pPr lvl="2"/>
            <a:r>
              <a:rPr lang="nl-NL" sz="2400" dirty="0">
                <a:solidFill>
                  <a:srgbClr val="323294"/>
                </a:solidFill>
                <a:latin typeface="Helvetica" charset="0"/>
                <a:ea typeface="Helvetica" charset="0"/>
                <a:cs typeface="Helvetica" charset="0"/>
              </a:rPr>
              <a:t>Interviews met leerlingen, ouders en leerkrachten</a:t>
            </a:r>
          </a:p>
          <a:p>
            <a:pPr lvl="2"/>
            <a:r>
              <a:rPr lang="nl-NL" sz="2400" dirty="0">
                <a:solidFill>
                  <a:srgbClr val="323294"/>
                </a:solidFill>
                <a:latin typeface="Helvetica" charset="0"/>
                <a:ea typeface="Helvetica" charset="0"/>
                <a:cs typeface="Helvetica" charset="0"/>
              </a:rPr>
              <a:t>Observaties van oudercontacten en MDO’s</a:t>
            </a:r>
          </a:p>
          <a:p>
            <a:pPr lvl="1"/>
            <a:r>
              <a:rPr lang="nl-NL" sz="2800" dirty="0">
                <a:solidFill>
                  <a:srgbClr val="323294"/>
                </a:solidFill>
                <a:latin typeface="Helvetica" charset="0"/>
                <a:ea typeface="Helvetica" charset="0"/>
                <a:cs typeface="Helvetica" charset="0"/>
              </a:rPr>
              <a:t>Procesevaluaties in interventiescholen:</a:t>
            </a:r>
          </a:p>
          <a:p>
            <a:pPr lvl="2"/>
            <a:r>
              <a:rPr lang="nl-NL" sz="2400" dirty="0">
                <a:solidFill>
                  <a:srgbClr val="323294"/>
                </a:solidFill>
                <a:latin typeface="Helvetica" charset="0"/>
                <a:ea typeface="Helvetica" charset="0"/>
                <a:cs typeface="Helvetica" charset="0"/>
              </a:rPr>
              <a:t>Interviews met leerkrachten(teams), directies en leerlingen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3619951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creen Shot 2017-12-04 at 14.12.43.png" descr="Screen Shot 2017-12-04 at 14.12.43.png"/>
          <p:cNvPicPr>
            <a:picLocks noChangeAspect="1"/>
          </p:cNvPicPr>
          <p:nvPr/>
        </p:nvPicPr>
        <p:blipFill>
          <a:blip r:embed="rId3">
            <a:extLst/>
          </a:blip>
          <a:stretch>
            <a:fillRect/>
          </a:stretch>
        </p:blipFill>
        <p:spPr>
          <a:xfrm>
            <a:off x="761980" y="1831030"/>
            <a:ext cx="6180687" cy="3980643"/>
          </a:xfrm>
          <a:prstGeom prst="rect">
            <a:avLst/>
          </a:prstGeom>
          <a:ln w="12700">
            <a:miter lim="400000"/>
          </a:ln>
        </p:spPr>
      </p:pic>
      <p:pic>
        <p:nvPicPr>
          <p:cNvPr id="120" name="Afbeelding 4" descr="Afbeelding 4"/>
          <p:cNvPicPr>
            <a:picLocks noChangeAspect="1"/>
          </p:cNvPicPr>
          <p:nvPr/>
        </p:nvPicPr>
        <p:blipFill>
          <a:blip r:embed="rId4">
            <a:extLst/>
          </a:blip>
          <a:stretch>
            <a:fillRect/>
          </a:stretch>
        </p:blipFill>
        <p:spPr>
          <a:xfrm>
            <a:off x="10848585" y="5068048"/>
            <a:ext cx="1064413" cy="1591668"/>
          </a:xfrm>
          <a:prstGeom prst="rect">
            <a:avLst/>
          </a:prstGeom>
          <a:ln w="12700">
            <a:miter lim="400000"/>
          </a:ln>
        </p:spPr>
      </p:pic>
      <p:sp>
        <p:nvSpPr>
          <p:cNvPr id="121" name="Titel 1"/>
          <p:cNvSpPr txBox="1">
            <a:spLocks noGrp="1"/>
          </p:cNvSpPr>
          <p:nvPr>
            <p:ph type="title"/>
          </p:nvPr>
        </p:nvSpPr>
        <p:spPr>
          <a:prstGeom prst="rect">
            <a:avLst/>
          </a:prstGeom>
        </p:spPr>
        <p:txBody>
          <a:bodyPr/>
          <a:lstStyle>
            <a:lvl1pPr algn="ctr">
              <a:defRPr b="1">
                <a:solidFill>
                  <a:srgbClr val="323294"/>
                </a:solidFill>
                <a:latin typeface="+mn-lt"/>
                <a:ea typeface="+mn-ea"/>
                <a:cs typeface="+mn-cs"/>
                <a:sym typeface="Helvetica"/>
              </a:defRPr>
            </a:lvl1pPr>
          </a:lstStyle>
          <a:p>
            <a:r>
              <a:t>Kr8cht </a:t>
            </a:r>
          </a:p>
        </p:txBody>
      </p:sp>
      <p:sp>
        <p:nvSpPr>
          <p:cNvPr id="122" name="Tijdelijke aanduiding voor inhoud 2"/>
          <p:cNvSpPr txBox="1">
            <a:spLocks noGrp="1"/>
          </p:cNvSpPr>
          <p:nvPr>
            <p:ph type="body" sz="half" idx="1"/>
          </p:nvPr>
        </p:nvSpPr>
        <p:spPr>
          <a:xfrm>
            <a:off x="7184859" y="1825625"/>
            <a:ext cx="4168941" cy="4351338"/>
          </a:xfrm>
          <a:prstGeom prst="rect">
            <a:avLst/>
          </a:prstGeom>
        </p:spPr>
        <p:txBody>
          <a:bodyPr/>
          <a:lstStyle/>
          <a:p>
            <a:pPr>
              <a:defRPr>
                <a:solidFill>
                  <a:srgbClr val="323294"/>
                </a:solidFill>
                <a:latin typeface="+mn-lt"/>
                <a:ea typeface="+mn-ea"/>
                <a:cs typeface="+mn-cs"/>
                <a:sym typeface="Helvetica"/>
              </a:defRPr>
            </a:pPr>
            <a:r>
              <a:t>Kinderen ontmoeten helden.</a:t>
            </a:r>
          </a:p>
          <a:p>
            <a:pPr>
              <a:defRPr>
                <a:solidFill>
                  <a:srgbClr val="323294"/>
                </a:solidFill>
                <a:latin typeface="+mn-lt"/>
                <a:ea typeface="+mn-ea"/>
                <a:cs typeface="+mn-cs"/>
                <a:sym typeface="Helvetica"/>
              </a:defRPr>
            </a:pPr>
            <a:r>
              <a:t>Elke held staat symbool voor 1 domein in het secundair onderwijs.</a:t>
            </a:r>
          </a:p>
        </p:txBody>
      </p:sp>
    </p:spTree>
    <p:extLst>
      <p:ext uri="{BB962C8B-B14F-4D97-AF65-F5344CB8AC3E}">
        <p14:creationId xmlns:p14="http://schemas.microsoft.com/office/powerpoint/2010/main" val="261350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Afbeelding 4" descr="Afbeelding 4"/>
          <p:cNvPicPr>
            <a:picLocks noChangeAspect="1"/>
          </p:cNvPicPr>
          <p:nvPr/>
        </p:nvPicPr>
        <p:blipFill>
          <a:blip r:embed="rId3">
            <a:extLst/>
          </a:blip>
          <a:stretch>
            <a:fillRect/>
          </a:stretch>
        </p:blipFill>
        <p:spPr>
          <a:xfrm>
            <a:off x="10848585" y="5068048"/>
            <a:ext cx="1064413" cy="1591668"/>
          </a:xfrm>
          <a:prstGeom prst="rect">
            <a:avLst/>
          </a:prstGeom>
          <a:ln w="12700">
            <a:miter lim="400000"/>
          </a:ln>
        </p:spPr>
      </p:pic>
      <p:sp>
        <p:nvSpPr>
          <p:cNvPr id="128" name="Titel 1"/>
          <p:cNvSpPr txBox="1">
            <a:spLocks noGrp="1"/>
          </p:cNvSpPr>
          <p:nvPr>
            <p:ph type="title"/>
          </p:nvPr>
        </p:nvSpPr>
        <p:spPr>
          <a:prstGeom prst="rect">
            <a:avLst/>
          </a:prstGeom>
        </p:spPr>
        <p:txBody>
          <a:bodyPr/>
          <a:lstStyle>
            <a:lvl1pPr algn="ctr">
              <a:defRPr b="1">
                <a:solidFill>
                  <a:srgbClr val="323294"/>
                </a:solidFill>
                <a:latin typeface="+mn-lt"/>
                <a:ea typeface="+mn-ea"/>
                <a:cs typeface="+mn-cs"/>
                <a:sym typeface="Helvetica"/>
              </a:defRPr>
            </a:lvl1pPr>
          </a:lstStyle>
          <a:p>
            <a:r>
              <a:t>Kr8cht</a:t>
            </a:r>
          </a:p>
        </p:txBody>
      </p:sp>
      <p:sp>
        <p:nvSpPr>
          <p:cNvPr id="129" name="Tijdelijke aanduiding voor inhoud 2"/>
          <p:cNvSpPr txBox="1">
            <a:spLocks noGrp="1"/>
          </p:cNvSpPr>
          <p:nvPr>
            <p:ph type="body" sz="half" idx="1"/>
          </p:nvPr>
        </p:nvSpPr>
        <p:spPr>
          <a:xfrm>
            <a:off x="7184859" y="1825624"/>
            <a:ext cx="4402833" cy="4351339"/>
          </a:xfrm>
          <a:prstGeom prst="rect">
            <a:avLst/>
          </a:prstGeom>
        </p:spPr>
        <p:txBody>
          <a:bodyPr/>
          <a:lstStyle/>
          <a:p>
            <a:pPr>
              <a:defRPr>
                <a:solidFill>
                  <a:srgbClr val="323294"/>
                </a:solidFill>
                <a:latin typeface="+mn-lt"/>
                <a:ea typeface="+mn-ea"/>
                <a:cs typeface="+mn-cs"/>
                <a:sym typeface="Helvetica"/>
              </a:defRPr>
            </a:pPr>
            <a:r>
              <a:t>Elke held heeft krachten. </a:t>
            </a:r>
          </a:p>
          <a:p>
            <a:pPr>
              <a:defRPr>
                <a:solidFill>
                  <a:srgbClr val="323294"/>
                </a:solidFill>
                <a:latin typeface="+mn-lt"/>
                <a:ea typeface="+mn-ea"/>
                <a:cs typeface="+mn-cs"/>
                <a:sym typeface="Helvetica"/>
              </a:defRPr>
            </a:pPr>
            <a:r>
              <a:t>Doorheen het spel verzamel je krachten.</a:t>
            </a:r>
          </a:p>
        </p:txBody>
      </p:sp>
      <p:pic>
        <p:nvPicPr>
          <p:cNvPr id="130" name="Screen Shot 2017-12-04 at 14.12.43.png" descr="Screen Shot 2017-12-04 at 14.12.43.png"/>
          <p:cNvPicPr>
            <a:picLocks noChangeAspect="1"/>
          </p:cNvPicPr>
          <p:nvPr/>
        </p:nvPicPr>
        <p:blipFill>
          <a:blip r:embed="rId4">
            <a:extLst/>
          </a:blip>
          <a:stretch>
            <a:fillRect/>
          </a:stretch>
        </p:blipFill>
        <p:spPr>
          <a:xfrm>
            <a:off x="761980" y="1825624"/>
            <a:ext cx="6189080" cy="3986049"/>
          </a:xfrm>
          <a:prstGeom prst="rect">
            <a:avLst/>
          </a:prstGeom>
          <a:ln w="12700">
            <a:miter lim="400000"/>
          </a:ln>
        </p:spPr>
      </p:pic>
    </p:spTree>
    <p:extLst>
      <p:ext uri="{BB962C8B-B14F-4D97-AF65-F5344CB8AC3E}">
        <p14:creationId xmlns:p14="http://schemas.microsoft.com/office/powerpoint/2010/main" val="256032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Afbeelding 4" descr="Afbeelding 4"/>
          <p:cNvPicPr>
            <a:picLocks noChangeAspect="1"/>
          </p:cNvPicPr>
          <p:nvPr/>
        </p:nvPicPr>
        <p:blipFill>
          <a:blip r:embed="rId3">
            <a:extLst/>
          </a:blip>
          <a:stretch>
            <a:fillRect/>
          </a:stretch>
        </p:blipFill>
        <p:spPr>
          <a:xfrm>
            <a:off x="10848585" y="5068048"/>
            <a:ext cx="1064413" cy="1591668"/>
          </a:xfrm>
          <a:prstGeom prst="rect">
            <a:avLst/>
          </a:prstGeom>
          <a:ln w="12700">
            <a:miter lim="400000"/>
          </a:ln>
        </p:spPr>
      </p:pic>
      <p:sp>
        <p:nvSpPr>
          <p:cNvPr id="137" name="Titel 1"/>
          <p:cNvSpPr txBox="1">
            <a:spLocks noGrp="1"/>
          </p:cNvSpPr>
          <p:nvPr>
            <p:ph type="title"/>
          </p:nvPr>
        </p:nvSpPr>
        <p:spPr>
          <a:prstGeom prst="rect">
            <a:avLst/>
          </a:prstGeom>
        </p:spPr>
        <p:txBody>
          <a:bodyPr/>
          <a:lstStyle>
            <a:lvl1pPr algn="ctr">
              <a:defRPr b="1">
                <a:solidFill>
                  <a:srgbClr val="323294"/>
                </a:solidFill>
                <a:latin typeface="+mn-lt"/>
                <a:ea typeface="+mn-ea"/>
                <a:cs typeface="+mn-cs"/>
                <a:sym typeface="Helvetica"/>
              </a:defRPr>
            </a:lvl1pPr>
          </a:lstStyle>
          <a:p>
            <a:r>
              <a:t>Kr8cht</a:t>
            </a:r>
          </a:p>
        </p:txBody>
      </p:sp>
      <p:sp>
        <p:nvSpPr>
          <p:cNvPr id="138" name="Tijdelijke aanduiding voor inhoud 2"/>
          <p:cNvSpPr txBox="1">
            <a:spLocks noGrp="1"/>
          </p:cNvSpPr>
          <p:nvPr>
            <p:ph type="body" sz="half" idx="1"/>
          </p:nvPr>
        </p:nvSpPr>
        <p:spPr>
          <a:xfrm>
            <a:off x="7184859" y="1825625"/>
            <a:ext cx="4402833" cy="4351338"/>
          </a:xfrm>
          <a:prstGeom prst="rect">
            <a:avLst/>
          </a:prstGeom>
        </p:spPr>
        <p:txBody>
          <a:bodyPr/>
          <a:lstStyle/>
          <a:p>
            <a:pPr>
              <a:defRPr>
                <a:solidFill>
                  <a:srgbClr val="323294"/>
                </a:solidFill>
                <a:latin typeface="+mn-lt"/>
                <a:ea typeface="+mn-ea"/>
                <a:cs typeface="+mn-cs"/>
                <a:sym typeface="Helvetica"/>
              </a:defRPr>
            </a:pPr>
            <a:r>
              <a:t>Welke helden schuilen in jou?</a:t>
            </a:r>
          </a:p>
          <a:p>
            <a:pPr>
              <a:defRPr>
                <a:solidFill>
                  <a:srgbClr val="323294"/>
                </a:solidFill>
                <a:latin typeface="+mn-lt"/>
                <a:ea typeface="+mn-ea"/>
                <a:cs typeface="+mn-cs"/>
                <a:sym typeface="Helvetica"/>
              </a:defRPr>
            </a:pPr>
            <a:r>
              <a:t>Kinderen leren hun eigen interesses kennen. </a:t>
            </a:r>
          </a:p>
          <a:p>
            <a:pPr>
              <a:defRPr>
                <a:solidFill>
                  <a:srgbClr val="323294"/>
                </a:solidFill>
                <a:latin typeface="+mn-lt"/>
                <a:ea typeface="+mn-ea"/>
                <a:cs typeface="+mn-cs"/>
                <a:sym typeface="Helvetica"/>
              </a:defRPr>
            </a:pPr>
            <a:r>
              <a:t>Helden worden sterker naarmate hun profiel beter bij het kind past.</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16" y="1690688"/>
            <a:ext cx="6773243" cy="4072481"/>
          </a:xfrm>
          <a:prstGeom prst="rect">
            <a:avLst/>
          </a:prstGeom>
        </p:spPr>
      </p:pic>
    </p:spTree>
    <p:extLst>
      <p:ext uri="{BB962C8B-B14F-4D97-AF65-F5344CB8AC3E}">
        <p14:creationId xmlns:p14="http://schemas.microsoft.com/office/powerpoint/2010/main" val="283649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4" name="Tijdelijke aanduiding voor inhoud 3"/>
          <p:cNvSpPr>
            <a:spLocks noGrp="1"/>
          </p:cNvSpPr>
          <p:nvPr>
            <p:ph idx="1"/>
          </p:nvPr>
        </p:nvSpPr>
        <p:spPr/>
        <p:txBody>
          <a:bodyPr/>
          <a:lstStyle/>
          <a:p>
            <a:pPr marL="0" indent="0">
              <a:buNone/>
            </a:pPr>
            <a:endParaRPr lang="en-GB" sz="4400" b="1" dirty="0" smtClean="0">
              <a:solidFill>
                <a:srgbClr val="323294"/>
              </a:solidFill>
              <a:latin typeface="Helvetica" charset="0"/>
              <a:ea typeface="Helvetica" charset="0"/>
              <a:cs typeface="Helvetica" charset="0"/>
            </a:endParaRPr>
          </a:p>
          <a:p>
            <a:pPr marL="0" indent="0">
              <a:buNone/>
            </a:pPr>
            <a:r>
              <a:rPr lang="en-GB" sz="4400" b="1" dirty="0" smtClean="0">
                <a:solidFill>
                  <a:srgbClr val="323294"/>
                </a:solidFill>
                <a:latin typeface="Helvetica" charset="0"/>
                <a:ea typeface="Helvetica" charset="0"/>
                <a:cs typeface="Helvetica" charset="0"/>
              </a:rPr>
              <a:t>We </a:t>
            </a:r>
            <a:r>
              <a:rPr lang="en-GB" sz="4400" b="1" dirty="0" err="1">
                <a:solidFill>
                  <a:srgbClr val="323294"/>
                </a:solidFill>
                <a:latin typeface="Helvetica" charset="0"/>
                <a:ea typeface="Helvetica" charset="0"/>
                <a:cs typeface="Helvetica" charset="0"/>
              </a:rPr>
              <a:t>wensen</a:t>
            </a:r>
            <a:r>
              <a:rPr lang="en-GB" sz="4400" b="1" dirty="0">
                <a:solidFill>
                  <a:srgbClr val="323294"/>
                </a:solidFill>
                <a:latin typeface="Helvetica" charset="0"/>
                <a:ea typeface="Helvetica" charset="0"/>
                <a:cs typeface="Helvetica" charset="0"/>
              </a:rPr>
              <a:t> je </a:t>
            </a:r>
            <a:r>
              <a:rPr lang="en-GB" sz="4400" b="1" dirty="0" err="1">
                <a:solidFill>
                  <a:srgbClr val="323294"/>
                </a:solidFill>
                <a:latin typeface="Helvetica" charset="0"/>
                <a:ea typeface="Helvetica" charset="0"/>
                <a:cs typeface="Helvetica" charset="0"/>
              </a:rPr>
              <a:t>een</a:t>
            </a:r>
            <a:r>
              <a:rPr lang="en-GB" sz="4400" b="1" dirty="0">
                <a:solidFill>
                  <a:srgbClr val="323294"/>
                </a:solidFill>
                <a:latin typeface="Helvetica" charset="0"/>
                <a:ea typeface="Helvetica" charset="0"/>
                <a:cs typeface="Helvetica" charset="0"/>
              </a:rPr>
              <a:t> </a:t>
            </a:r>
            <a:r>
              <a:rPr lang="en-GB" sz="4400" b="1" dirty="0" err="1">
                <a:solidFill>
                  <a:srgbClr val="323294"/>
                </a:solidFill>
                <a:latin typeface="Helvetica" charset="0"/>
                <a:ea typeface="Helvetica" charset="0"/>
                <a:cs typeface="Helvetica" charset="0"/>
              </a:rPr>
              <a:t>inspirerende</a:t>
            </a:r>
            <a:r>
              <a:rPr lang="en-GB" sz="4400" b="1" dirty="0">
                <a:solidFill>
                  <a:srgbClr val="323294"/>
                </a:solidFill>
                <a:latin typeface="Helvetica" charset="0"/>
                <a:ea typeface="Helvetica" charset="0"/>
                <a:cs typeface="Helvetica" charset="0"/>
              </a:rPr>
              <a:t> dag!</a:t>
            </a:r>
            <a:endParaRPr lang="nl-BE" dirty="0"/>
          </a:p>
        </p:txBody>
      </p:sp>
    </p:spTree>
    <p:extLst>
      <p:ext uri="{BB962C8B-B14F-4D97-AF65-F5344CB8AC3E}">
        <p14:creationId xmlns:p14="http://schemas.microsoft.com/office/powerpoint/2010/main" val="791207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DAE23-9B52-4DF3-B697-1B4CEFD6DA46}"/>
              </a:ext>
            </a:extLst>
          </p:cNvPr>
          <p:cNvSpPr>
            <a:spLocks noGrp="1"/>
          </p:cNvSpPr>
          <p:nvPr>
            <p:ph type="title"/>
          </p:nvPr>
        </p:nvSpPr>
        <p:spPr/>
        <p:txBody>
          <a:bodyPr/>
          <a:lstStyle/>
          <a:p>
            <a:r>
              <a:rPr lang="nl-BE" dirty="0"/>
              <a:t>Praktisch</a:t>
            </a:r>
          </a:p>
        </p:txBody>
      </p:sp>
      <p:sp>
        <p:nvSpPr>
          <p:cNvPr id="4" name="Tijdelijke aanduiding voor tekst 3">
            <a:extLst>
              <a:ext uri="{FF2B5EF4-FFF2-40B4-BE49-F238E27FC236}">
                <a16:creationId xmlns:a16="http://schemas.microsoft.com/office/drawing/2014/main" id="{A5357A81-185A-4697-9FE4-2CCC357EBA05}"/>
              </a:ext>
            </a:extLst>
          </p:cNvPr>
          <p:cNvSpPr>
            <a:spLocks noGrp="1"/>
          </p:cNvSpPr>
          <p:nvPr>
            <p:ph type="body" idx="1"/>
          </p:nvPr>
        </p:nvSpPr>
        <p:spPr/>
        <p:txBody>
          <a:bodyPr/>
          <a:lstStyle/>
          <a:p>
            <a:r>
              <a:rPr lang="nl-BE" dirty="0"/>
              <a:t>Toiletten</a:t>
            </a:r>
          </a:p>
        </p:txBody>
      </p:sp>
      <p:sp>
        <p:nvSpPr>
          <p:cNvPr id="7" name="Tijdelijke aanduiding voor inhoud 6">
            <a:extLst>
              <a:ext uri="{FF2B5EF4-FFF2-40B4-BE49-F238E27FC236}">
                <a16:creationId xmlns:a16="http://schemas.microsoft.com/office/drawing/2014/main" id="{A77274D4-A42E-4611-AB27-25912DC4049B}"/>
              </a:ext>
            </a:extLst>
          </p:cNvPr>
          <p:cNvSpPr>
            <a:spLocks noGrp="1"/>
          </p:cNvSpPr>
          <p:nvPr>
            <p:ph sz="half" idx="2"/>
          </p:nvPr>
        </p:nvSpPr>
        <p:spPr/>
        <p:txBody>
          <a:bodyPr>
            <a:normAutofit/>
          </a:bodyPr>
          <a:lstStyle/>
          <a:p>
            <a:endParaRPr lang="nl-BE" dirty="0"/>
          </a:p>
          <a:p>
            <a:endParaRPr lang="nl-BE" dirty="0"/>
          </a:p>
        </p:txBody>
      </p:sp>
      <p:sp>
        <p:nvSpPr>
          <p:cNvPr id="5" name="Tijdelijke aanduiding voor tekst 4">
            <a:extLst>
              <a:ext uri="{FF2B5EF4-FFF2-40B4-BE49-F238E27FC236}">
                <a16:creationId xmlns:a16="http://schemas.microsoft.com/office/drawing/2014/main" id="{356586D5-EA36-47A9-BCC8-198130E7E65B}"/>
              </a:ext>
            </a:extLst>
          </p:cNvPr>
          <p:cNvSpPr>
            <a:spLocks noGrp="1"/>
          </p:cNvSpPr>
          <p:nvPr>
            <p:ph type="body" sz="quarter" idx="3"/>
          </p:nvPr>
        </p:nvSpPr>
        <p:spPr/>
        <p:txBody>
          <a:bodyPr/>
          <a:lstStyle/>
          <a:p>
            <a:r>
              <a:rPr lang="nl-BE" dirty="0"/>
              <a:t>Rokers</a:t>
            </a:r>
          </a:p>
        </p:txBody>
      </p:sp>
      <p:pic>
        <p:nvPicPr>
          <p:cNvPr id="9" name="Tijdelijke aanduiding voor inhoud 8" descr="Afbeelding met illustratie&#10;&#10;Beschrijving is gegenereerd met zeer hoge betrouwbaarheid">
            <a:extLst>
              <a:ext uri="{FF2B5EF4-FFF2-40B4-BE49-F238E27FC236}">
                <a16:creationId xmlns:a16="http://schemas.microsoft.com/office/drawing/2014/main" id="{F12A56C0-3AE9-4CD4-84B4-930E2153DE3E}"/>
              </a:ext>
            </a:extLst>
          </p:cNvPr>
          <p:cNvPicPr>
            <a:picLocks noGrp="1" noChangeAspect="1"/>
          </p:cNvPicPr>
          <p:nvPr>
            <p:ph sz="quarter" idx="4"/>
          </p:nvPr>
        </p:nvPicPr>
        <p:blipFill>
          <a:blip r:embed="rId2"/>
          <a:stretch>
            <a:fillRect/>
          </a:stretch>
        </p:blipFill>
        <p:spPr>
          <a:xfrm>
            <a:off x="3985432" y="2951956"/>
            <a:ext cx="3048000" cy="1495425"/>
          </a:xfrm>
        </p:spPr>
      </p:pic>
      <p:pic>
        <p:nvPicPr>
          <p:cNvPr id="11" name="Afbeelding 10" descr="Afbeelding met object&#10;&#10;Beschrijving is gegenereerd met zeer hoge betrouwbaarheid">
            <a:extLst>
              <a:ext uri="{FF2B5EF4-FFF2-40B4-BE49-F238E27FC236}">
                <a16:creationId xmlns:a16="http://schemas.microsoft.com/office/drawing/2014/main" id="{A4A0960C-0AD6-4B6D-840F-821E8532D452}"/>
              </a:ext>
            </a:extLst>
          </p:cNvPr>
          <p:cNvPicPr>
            <a:picLocks noChangeAspect="1"/>
          </p:cNvPicPr>
          <p:nvPr/>
        </p:nvPicPr>
        <p:blipFill>
          <a:blip r:embed="rId3"/>
          <a:stretch>
            <a:fillRect/>
          </a:stretch>
        </p:blipFill>
        <p:spPr>
          <a:xfrm>
            <a:off x="7930600" y="2704306"/>
            <a:ext cx="2619375" cy="1743075"/>
          </a:xfrm>
          <a:prstGeom prst="rect">
            <a:avLst/>
          </a:prstGeom>
        </p:spPr>
      </p:pic>
    </p:spTree>
    <p:extLst>
      <p:ext uri="{BB962C8B-B14F-4D97-AF65-F5344CB8AC3E}">
        <p14:creationId xmlns:p14="http://schemas.microsoft.com/office/powerpoint/2010/main" val="4101069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DAE23-9B52-4DF3-B697-1B4CEFD6DA46}"/>
              </a:ext>
            </a:extLst>
          </p:cNvPr>
          <p:cNvSpPr>
            <a:spLocks noGrp="1"/>
          </p:cNvSpPr>
          <p:nvPr>
            <p:ph type="title"/>
          </p:nvPr>
        </p:nvSpPr>
        <p:spPr/>
        <p:txBody>
          <a:bodyPr/>
          <a:lstStyle/>
          <a:p>
            <a:r>
              <a:rPr lang="nl-BE" dirty="0"/>
              <a:t>Praktisch</a:t>
            </a:r>
          </a:p>
        </p:txBody>
      </p:sp>
      <p:sp>
        <p:nvSpPr>
          <p:cNvPr id="4" name="Tijdelijke aanduiding voor tekst 3">
            <a:extLst>
              <a:ext uri="{FF2B5EF4-FFF2-40B4-BE49-F238E27FC236}">
                <a16:creationId xmlns:a16="http://schemas.microsoft.com/office/drawing/2014/main" id="{A5357A81-185A-4697-9FE4-2CCC357EBA05}"/>
              </a:ext>
            </a:extLst>
          </p:cNvPr>
          <p:cNvSpPr>
            <a:spLocks noGrp="1"/>
          </p:cNvSpPr>
          <p:nvPr>
            <p:ph type="body" idx="1"/>
          </p:nvPr>
        </p:nvSpPr>
        <p:spPr/>
        <p:txBody>
          <a:bodyPr/>
          <a:lstStyle/>
          <a:p>
            <a:r>
              <a:rPr lang="nl-BE" dirty="0"/>
              <a:t>Wifi</a:t>
            </a:r>
          </a:p>
        </p:txBody>
      </p:sp>
      <p:sp>
        <p:nvSpPr>
          <p:cNvPr id="7" name="Tijdelijke aanduiding voor inhoud 6">
            <a:extLst>
              <a:ext uri="{FF2B5EF4-FFF2-40B4-BE49-F238E27FC236}">
                <a16:creationId xmlns:a16="http://schemas.microsoft.com/office/drawing/2014/main" id="{A77274D4-A42E-4611-AB27-25912DC4049B}"/>
              </a:ext>
            </a:extLst>
          </p:cNvPr>
          <p:cNvSpPr>
            <a:spLocks noGrp="1"/>
          </p:cNvSpPr>
          <p:nvPr>
            <p:ph sz="half" idx="2"/>
          </p:nvPr>
        </p:nvSpPr>
        <p:spPr/>
        <p:txBody>
          <a:bodyPr>
            <a:normAutofit/>
          </a:bodyPr>
          <a:lstStyle/>
          <a:p>
            <a:endParaRPr lang="nl-BE" dirty="0"/>
          </a:p>
          <a:p>
            <a:endParaRPr lang="nl-BE" dirty="0"/>
          </a:p>
        </p:txBody>
      </p:sp>
      <p:sp>
        <p:nvSpPr>
          <p:cNvPr id="5" name="Tijdelijke aanduiding voor tekst 4">
            <a:extLst>
              <a:ext uri="{FF2B5EF4-FFF2-40B4-BE49-F238E27FC236}">
                <a16:creationId xmlns:a16="http://schemas.microsoft.com/office/drawing/2014/main" id="{356586D5-EA36-47A9-BCC8-198130E7E65B}"/>
              </a:ext>
            </a:extLst>
          </p:cNvPr>
          <p:cNvSpPr>
            <a:spLocks noGrp="1"/>
          </p:cNvSpPr>
          <p:nvPr>
            <p:ph type="body" sz="quarter" idx="3"/>
          </p:nvPr>
        </p:nvSpPr>
        <p:spPr/>
        <p:txBody>
          <a:bodyPr/>
          <a:lstStyle/>
          <a:p>
            <a:r>
              <a:rPr lang="nl-BE" dirty="0"/>
              <a:t>Jassen</a:t>
            </a:r>
          </a:p>
        </p:txBody>
      </p:sp>
      <p:pic>
        <p:nvPicPr>
          <p:cNvPr id="8" name="Tijdelijke aanduiding voor inhoud 7" descr="Afbeelding met illustratie&#10;&#10;Beschrijving is gegenereerd met zeer hoge betrouwbaarheid">
            <a:extLst>
              <a:ext uri="{FF2B5EF4-FFF2-40B4-BE49-F238E27FC236}">
                <a16:creationId xmlns:a16="http://schemas.microsoft.com/office/drawing/2014/main" id="{8571CAC4-CBDE-47E3-897D-779822EEC161}"/>
              </a:ext>
            </a:extLst>
          </p:cNvPr>
          <p:cNvPicPr>
            <a:picLocks noGrp="1" noChangeAspect="1"/>
          </p:cNvPicPr>
          <p:nvPr>
            <p:ph sz="quarter" idx="4"/>
          </p:nvPr>
        </p:nvPicPr>
        <p:blipFill>
          <a:blip r:embed="rId2"/>
          <a:stretch>
            <a:fillRect/>
          </a:stretch>
        </p:blipFill>
        <p:spPr>
          <a:xfrm>
            <a:off x="3867912" y="2785268"/>
            <a:ext cx="2667000" cy="1714500"/>
          </a:xfrm>
        </p:spPr>
      </p:pic>
      <p:pic>
        <p:nvPicPr>
          <p:cNvPr id="10" name="Afbeelding 9" descr="Afbeelding met schop&#10;&#10;Beschrijving is gegenereerd met zeer hoge betrouwbaarheid">
            <a:extLst>
              <a:ext uri="{FF2B5EF4-FFF2-40B4-BE49-F238E27FC236}">
                <a16:creationId xmlns:a16="http://schemas.microsoft.com/office/drawing/2014/main" id="{3B484B98-7522-46AD-9AA0-D2DC5C9126DD}"/>
              </a:ext>
            </a:extLst>
          </p:cNvPr>
          <p:cNvPicPr>
            <a:picLocks noChangeAspect="1"/>
          </p:cNvPicPr>
          <p:nvPr/>
        </p:nvPicPr>
        <p:blipFill>
          <a:blip r:embed="rId3"/>
          <a:stretch>
            <a:fillRect/>
          </a:stretch>
        </p:blipFill>
        <p:spPr>
          <a:xfrm>
            <a:off x="9424604" y="1427446"/>
            <a:ext cx="1205295" cy="3847673"/>
          </a:xfrm>
          <a:prstGeom prst="rect">
            <a:avLst/>
          </a:prstGeom>
        </p:spPr>
      </p:pic>
    </p:spTree>
    <p:extLst>
      <p:ext uri="{BB962C8B-B14F-4D97-AF65-F5344CB8AC3E}">
        <p14:creationId xmlns:p14="http://schemas.microsoft.com/office/powerpoint/2010/main" val="33207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DAE23-9B52-4DF3-B697-1B4CEFD6DA46}"/>
              </a:ext>
            </a:extLst>
          </p:cNvPr>
          <p:cNvSpPr>
            <a:spLocks noGrp="1"/>
          </p:cNvSpPr>
          <p:nvPr>
            <p:ph type="title"/>
          </p:nvPr>
        </p:nvSpPr>
        <p:spPr/>
        <p:txBody>
          <a:bodyPr/>
          <a:lstStyle/>
          <a:p>
            <a:r>
              <a:rPr lang="nl-BE" dirty="0"/>
              <a:t>Praktisch</a:t>
            </a:r>
          </a:p>
        </p:txBody>
      </p:sp>
      <p:sp>
        <p:nvSpPr>
          <p:cNvPr id="4" name="Tijdelijke aanduiding voor tekst 3">
            <a:extLst>
              <a:ext uri="{FF2B5EF4-FFF2-40B4-BE49-F238E27FC236}">
                <a16:creationId xmlns:a16="http://schemas.microsoft.com/office/drawing/2014/main" id="{A5357A81-185A-4697-9FE4-2CCC357EBA05}"/>
              </a:ext>
            </a:extLst>
          </p:cNvPr>
          <p:cNvSpPr>
            <a:spLocks noGrp="1"/>
          </p:cNvSpPr>
          <p:nvPr>
            <p:ph type="body" idx="1"/>
          </p:nvPr>
        </p:nvSpPr>
        <p:spPr/>
        <p:txBody>
          <a:bodyPr/>
          <a:lstStyle/>
          <a:p>
            <a:r>
              <a:rPr lang="nl-BE" dirty="0"/>
              <a:t>Lift</a:t>
            </a:r>
          </a:p>
        </p:txBody>
      </p:sp>
      <p:sp>
        <p:nvSpPr>
          <p:cNvPr id="7" name="Tijdelijke aanduiding voor inhoud 6">
            <a:extLst>
              <a:ext uri="{FF2B5EF4-FFF2-40B4-BE49-F238E27FC236}">
                <a16:creationId xmlns:a16="http://schemas.microsoft.com/office/drawing/2014/main" id="{A77274D4-A42E-4611-AB27-25912DC4049B}"/>
              </a:ext>
            </a:extLst>
          </p:cNvPr>
          <p:cNvSpPr>
            <a:spLocks noGrp="1"/>
          </p:cNvSpPr>
          <p:nvPr>
            <p:ph sz="half" idx="2"/>
          </p:nvPr>
        </p:nvSpPr>
        <p:spPr/>
        <p:txBody>
          <a:bodyPr>
            <a:normAutofit/>
          </a:bodyPr>
          <a:lstStyle/>
          <a:p>
            <a:endParaRPr lang="nl-BE" dirty="0"/>
          </a:p>
          <a:p>
            <a:endParaRPr lang="nl-BE" dirty="0"/>
          </a:p>
        </p:txBody>
      </p:sp>
      <p:sp>
        <p:nvSpPr>
          <p:cNvPr id="5" name="Tijdelijke aanduiding voor tekst 4">
            <a:extLst>
              <a:ext uri="{FF2B5EF4-FFF2-40B4-BE49-F238E27FC236}">
                <a16:creationId xmlns:a16="http://schemas.microsoft.com/office/drawing/2014/main" id="{356586D5-EA36-47A9-BCC8-198130E7E65B}"/>
              </a:ext>
            </a:extLst>
          </p:cNvPr>
          <p:cNvSpPr>
            <a:spLocks noGrp="1"/>
          </p:cNvSpPr>
          <p:nvPr>
            <p:ph type="body" sz="quarter" idx="3"/>
          </p:nvPr>
        </p:nvSpPr>
        <p:spPr/>
        <p:txBody>
          <a:bodyPr/>
          <a:lstStyle/>
          <a:p>
            <a:r>
              <a:rPr lang="nl-BE" dirty="0"/>
              <a:t>Vergaderlokalen</a:t>
            </a:r>
          </a:p>
        </p:txBody>
      </p:sp>
      <p:pic>
        <p:nvPicPr>
          <p:cNvPr id="8" name="Tijdelijke aanduiding voor inhoud 7" descr="Afbeelding met binnen, muur, badkamer, kast&#10;&#10;Beschrijving is gegenereerd met zeer hoge betrouwbaarheid">
            <a:extLst>
              <a:ext uri="{FF2B5EF4-FFF2-40B4-BE49-F238E27FC236}">
                <a16:creationId xmlns:a16="http://schemas.microsoft.com/office/drawing/2014/main" id="{A4F63640-F636-44C1-9E66-502FC87B78A3}"/>
              </a:ext>
            </a:extLst>
          </p:cNvPr>
          <p:cNvPicPr>
            <a:picLocks noGrp="1" noChangeAspect="1"/>
          </p:cNvPicPr>
          <p:nvPr>
            <p:ph sz="quarter" idx="4"/>
          </p:nvPr>
        </p:nvPicPr>
        <p:blipFill>
          <a:blip r:embed="rId2"/>
          <a:stretch>
            <a:fillRect/>
          </a:stretch>
        </p:blipFill>
        <p:spPr>
          <a:xfrm>
            <a:off x="3771913" y="2807379"/>
            <a:ext cx="3475037" cy="1956029"/>
          </a:xfrm>
        </p:spPr>
      </p:pic>
      <p:pic>
        <p:nvPicPr>
          <p:cNvPr id="10" name="Afbeelding 9" descr="Afbeelding met binnen, plafond, vloer, tafel&#10;&#10;Beschrijving is gegenereerd met zeer hoge betrouwbaarheid">
            <a:extLst>
              <a:ext uri="{FF2B5EF4-FFF2-40B4-BE49-F238E27FC236}">
                <a16:creationId xmlns:a16="http://schemas.microsoft.com/office/drawing/2014/main" id="{B2E96305-D653-40F2-A839-29A2BF95D322}"/>
              </a:ext>
            </a:extLst>
          </p:cNvPr>
          <p:cNvPicPr>
            <a:picLocks noChangeAspect="1"/>
          </p:cNvPicPr>
          <p:nvPr/>
        </p:nvPicPr>
        <p:blipFill>
          <a:blip r:embed="rId3"/>
          <a:stretch>
            <a:fillRect/>
          </a:stretch>
        </p:blipFill>
        <p:spPr>
          <a:xfrm>
            <a:off x="7818463" y="2782584"/>
            <a:ext cx="2982888" cy="1980824"/>
          </a:xfrm>
          <a:prstGeom prst="rect">
            <a:avLst/>
          </a:prstGeom>
        </p:spPr>
      </p:pic>
    </p:spTree>
    <p:extLst>
      <p:ext uri="{BB962C8B-B14F-4D97-AF65-F5344CB8AC3E}">
        <p14:creationId xmlns:p14="http://schemas.microsoft.com/office/powerpoint/2010/main" val="3504850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DAE23-9B52-4DF3-B697-1B4CEFD6DA46}"/>
              </a:ext>
            </a:extLst>
          </p:cNvPr>
          <p:cNvSpPr>
            <a:spLocks noGrp="1"/>
          </p:cNvSpPr>
          <p:nvPr>
            <p:ph type="title"/>
          </p:nvPr>
        </p:nvSpPr>
        <p:spPr/>
        <p:txBody>
          <a:bodyPr/>
          <a:lstStyle/>
          <a:p>
            <a:r>
              <a:rPr lang="nl-BE" dirty="0"/>
              <a:t>Praktisch</a:t>
            </a:r>
          </a:p>
        </p:txBody>
      </p:sp>
      <p:sp>
        <p:nvSpPr>
          <p:cNvPr id="4" name="Tijdelijke aanduiding voor tekst 3">
            <a:extLst>
              <a:ext uri="{FF2B5EF4-FFF2-40B4-BE49-F238E27FC236}">
                <a16:creationId xmlns:a16="http://schemas.microsoft.com/office/drawing/2014/main" id="{A5357A81-185A-4697-9FE4-2CCC357EBA05}"/>
              </a:ext>
            </a:extLst>
          </p:cNvPr>
          <p:cNvSpPr>
            <a:spLocks noGrp="1"/>
          </p:cNvSpPr>
          <p:nvPr>
            <p:ph type="body" idx="1"/>
          </p:nvPr>
        </p:nvSpPr>
        <p:spPr/>
        <p:txBody>
          <a:bodyPr/>
          <a:lstStyle/>
          <a:p>
            <a:r>
              <a:rPr lang="nl-BE" dirty="0"/>
              <a:t>Welke workshops en waar? </a:t>
            </a:r>
          </a:p>
        </p:txBody>
      </p:sp>
      <p:sp>
        <p:nvSpPr>
          <p:cNvPr id="7" name="Tijdelijke aanduiding voor inhoud 6">
            <a:extLst>
              <a:ext uri="{FF2B5EF4-FFF2-40B4-BE49-F238E27FC236}">
                <a16:creationId xmlns:a16="http://schemas.microsoft.com/office/drawing/2014/main" id="{A77274D4-A42E-4611-AB27-25912DC4049B}"/>
              </a:ext>
            </a:extLst>
          </p:cNvPr>
          <p:cNvSpPr>
            <a:spLocks noGrp="1"/>
          </p:cNvSpPr>
          <p:nvPr>
            <p:ph sz="half" idx="2"/>
          </p:nvPr>
        </p:nvSpPr>
        <p:spPr/>
        <p:txBody>
          <a:bodyPr>
            <a:normAutofit/>
          </a:bodyPr>
          <a:lstStyle/>
          <a:p>
            <a:endParaRPr lang="nl-BE" dirty="0"/>
          </a:p>
          <a:p>
            <a:endParaRPr lang="nl-BE" dirty="0"/>
          </a:p>
        </p:txBody>
      </p:sp>
      <p:sp>
        <p:nvSpPr>
          <p:cNvPr id="5" name="Tijdelijke aanduiding voor tekst 4">
            <a:extLst>
              <a:ext uri="{FF2B5EF4-FFF2-40B4-BE49-F238E27FC236}">
                <a16:creationId xmlns:a16="http://schemas.microsoft.com/office/drawing/2014/main" id="{356586D5-EA36-47A9-BCC8-198130E7E65B}"/>
              </a:ext>
            </a:extLst>
          </p:cNvPr>
          <p:cNvSpPr>
            <a:spLocks noGrp="1"/>
          </p:cNvSpPr>
          <p:nvPr>
            <p:ph type="body" sz="quarter" idx="3"/>
          </p:nvPr>
        </p:nvSpPr>
        <p:spPr/>
        <p:txBody>
          <a:bodyPr/>
          <a:lstStyle/>
          <a:p>
            <a:r>
              <a:rPr lang="nl-BE" dirty="0"/>
              <a:t>Maaltijd en middagmarkt</a:t>
            </a:r>
          </a:p>
        </p:txBody>
      </p:sp>
      <p:pic>
        <p:nvPicPr>
          <p:cNvPr id="8" name="Tijdelijke aanduiding voor inhoud 7" descr="Afbeelding met meubels, paraplu&#10;&#10;Beschrijving is gegenereerd met zeer hoge betrouwbaarheid">
            <a:extLst>
              <a:ext uri="{FF2B5EF4-FFF2-40B4-BE49-F238E27FC236}">
                <a16:creationId xmlns:a16="http://schemas.microsoft.com/office/drawing/2014/main" id="{5D54BDAF-4864-40AF-B34B-6EAA52239F97}"/>
              </a:ext>
            </a:extLst>
          </p:cNvPr>
          <p:cNvPicPr>
            <a:picLocks noGrp="1" noChangeAspect="1"/>
          </p:cNvPicPr>
          <p:nvPr>
            <p:ph sz="quarter" idx="4"/>
          </p:nvPr>
        </p:nvPicPr>
        <p:blipFill>
          <a:blip r:embed="rId2"/>
          <a:stretch>
            <a:fillRect/>
          </a:stretch>
        </p:blipFill>
        <p:spPr>
          <a:xfrm>
            <a:off x="8355806" y="2990056"/>
            <a:ext cx="2400300" cy="1905000"/>
          </a:xfrm>
        </p:spPr>
      </p:pic>
      <p:pic>
        <p:nvPicPr>
          <p:cNvPr id="10" name="Afbeelding 9" descr="Afbeelding met teken, lucht, buiten, tekst&#10;&#10;Beschrijving is gegenereerd met zeer hoge betrouwbaarheid">
            <a:extLst>
              <a:ext uri="{FF2B5EF4-FFF2-40B4-BE49-F238E27FC236}">
                <a16:creationId xmlns:a16="http://schemas.microsoft.com/office/drawing/2014/main" id="{57B30A4C-1E61-44A3-B157-DFCC94F3ECF0}"/>
              </a:ext>
            </a:extLst>
          </p:cNvPr>
          <p:cNvPicPr>
            <a:picLocks noChangeAspect="1"/>
          </p:cNvPicPr>
          <p:nvPr/>
        </p:nvPicPr>
        <p:blipFill>
          <a:blip r:embed="rId3"/>
          <a:stretch>
            <a:fillRect/>
          </a:stretch>
        </p:blipFill>
        <p:spPr>
          <a:xfrm>
            <a:off x="4213575" y="2751931"/>
            <a:ext cx="2857500" cy="2143125"/>
          </a:xfrm>
          <a:prstGeom prst="rect">
            <a:avLst/>
          </a:prstGeom>
        </p:spPr>
      </p:pic>
    </p:spTree>
    <p:extLst>
      <p:ext uri="{BB962C8B-B14F-4D97-AF65-F5344CB8AC3E}">
        <p14:creationId xmlns:p14="http://schemas.microsoft.com/office/powerpoint/2010/main" val="1112837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DAE23-9B52-4DF3-B697-1B4CEFD6DA46}"/>
              </a:ext>
            </a:extLst>
          </p:cNvPr>
          <p:cNvSpPr>
            <a:spLocks noGrp="1"/>
          </p:cNvSpPr>
          <p:nvPr>
            <p:ph type="title"/>
          </p:nvPr>
        </p:nvSpPr>
        <p:spPr/>
        <p:txBody>
          <a:bodyPr/>
          <a:lstStyle/>
          <a:p>
            <a:r>
              <a:rPr lang="nl-BE" dirty="0"/>
              <a:t>Praktisch</a:t>
            </a:r>
          </a:p>
        </p:txBody>
      </p:sp>
      <p:sp>
        <p:nvSpPr>
          <p:cNvPr id="4" name="Tijdelijke aanduiding voor tekst 3">
            <a:extLst>
              <a:ext uri="{FF2B5EF4-FFF2-40B4-BE49-F238E27FC236}">
                <a16:creationId xmlns:a16="http://schemas.microsoft.com/office/drawing/2014/main" id="{A5357A81-185A-4697-9FE4-2CCC357EBA05}"/>
              </a:ext>
            </a:extLst>
          </p:cNvPr>
          <p:cNvSpPr>
            <a:spLocks noGrp="1"/>
          </p:cNvSpPr>
          <p:nvPr>
            <p:ph type="body" idx="1"/>
          </p:nvPr>
        </p:nvSpPr>
        <p:spPr/>
        <p:txBody>
          <a:bodyPr/>
          <a:lstStyle/>
          <a:p>
            <a:r>
              <a:rPr lang="nl-BE" dirty="0"/>
              <a:t>Vragen</a:t>
            </a:r>
          </a:p>
        </p:txBody>
      </p:sp>
      <p:sp>
        <p:nvSpPr>
          <p:cNvPr id="7" name="Tijdelijke aanduiding voor inhoud 6">
            <a:extLst>
              <a:ext uri="{FF2B5EF4-FFF2-40B4-BE49-F238E27FC236}">
                <a16:creationId xmlns:a16="http://schemas.microsoft.com/office/drawing/2014/main" id="{A77274D4-A42E-4611-AB27-25912DC4049B}"/>
              </a:ext>
            </a:extLst>
          </p:cNvPr>
          <p:cNvSpPr>
            <a:spLocks noGrp="1"/>
          </p:cNvSpPr>
          <p:nvPr>
            <p:ph sz="half" idx="2"/>
          </p:nvPr>
        </p:nvSpPr>
        <p:spPr/>
        <p:txBody>
          <a:bodyPr>
            <a:normAutofit/>
          </a:bodyPr>
          <a:lstStyle/>
          <a:p>
            <a:endParaRPr lang="nl-BE" dirty="0"/>
          </a:p>
          <a:p>
            <a:endParaRPr lang="nl-BE" dirty="0"/>
          </a:p>
        </p:txBody>
      </p:sp>
      <p:sp>
        <p:nvSpPr>
          <p:cNvPr id="5" name="Tijdelijke aanduiding voor tekst 4">
            <a:extLst>
              <a:ext uri="{FF2B5EF4-FFF2-40B4-BE49-F238E27FC236}">
                <a16:creationId xmlns:a16="http://schemas.microsoft.com/office/drawing/2014/main" id="{356586D5-EA36-47A9-BCC8-198130E7E65B}"/>
              </a:ext>
            </a:extLst>
          </p:cNvPr>
          <p:cNvSpPr>
            <a:spLocks noGrp="1"/>
          </p:cNvSpPr>
          <p:nvPr>
            <p:ph type="body" sz="quarter" idx="3"/>
          </p:nvPr>
        </p:nvSpPr>
        <p:spPr/>
        <p:txBody>
          <a:bodyPr/>
          <a:lstStyle/>
          <a:p>
            <a:r>
              <a:rPr lang="nl-BE" dirty="0"/>
              <a:t>Boek en aanbevelingen</a:t>
            </a:r>
          </a:p>
        </p:txBody>
      </p:sp>
      <p:pic>
        <p:nvPicPr>
          <p:cNvPr id="8" name="Tijdelijke aanduiding voor inhoud 7">
            <a:extLst>
              <a:ext uri="{FF2B5EF4-FFF2-40B4-BE49-F238E27FC236}">
                <a16:creationId xmlns:a16="http://schemas.microsoft.com/office/drawing/2014/main" id="{0941DE4E-6323-4303-BE43-92F4857C22A9}"/>
              </a:ext>
            </a:extLst>
          </p:cNvPr>
          <p:cNvPicPr>
            <a:picLocks noGrp="1" noChangeAspect="1"/>
          </p:cNvPicPr>
          <p:nvPr>
            <p:ph sz="quarter" idx="4"/>
          </p:nvPr>
        </p:nvPicPr>
        <p:blipFill>
          <a:blip r:embed="rId2"/>
          <a:stretch>
            <a:fillRect/>
          </a:stretch>
        </p:blipFill>
        <p:spPr>
          <a:xfrm>
            <a:off x="3847655" y="2008060"/>
            <a:ext cx="1757617" cy="1320006"/>
          </a:xfrm>
        </p:spPr>
      </p:pic>
      <p:pic>
        <p:nvPicPr>
          <p:cNvPr id="10" name="Afbeelding 9" descr="Afbeelding met tekst&#10;&#10;Beschrijving is gegenereerd met hoge betrouwbaarheid">
            <a:extLst>
              <a:ext uri="{FF2B5EF4-FFF2-40B4-BE49-F238E27FC236}">
                <a16:creationId xmlns:a16="http://schemas.microsoft.com/office/drawing/2014/main" id="{9062864B-406C-4F03-BE62-89FC42351D20}"/>
              </a:ext>
            </a:extLst>
          </p:cNvPr>
          <p:cNvPicPr>
            <a:picLocks noChangeAspect="1"/>
          </p:cNvPicPr>
          <p:nvPr/>
        </p:nvPicPr>
        <p:blipFill>
          <a:blip r:embed="rId3"/>
          <a:stretch>
            <a:fillRect/>
          </a:stretch>
        </p:blipFill>
        <p:spPr>
          <a:xfrm>
            <a:off x="7683017" y="1958585"/>
            <a:ext cx="1872806" cy="2738962"/>
          </a:xfrm>
          <a:prstGeom prst="rect">
            <a:avLst/>
          </a:prstGeom>
        </p:spPr>
      </p:pic>
      <p:pic>
        <p:nvPicPr>
          <p:cNvPr id="12" name="Afbeelding 11">
            <a:extLst>
              <a:ext uri="{FF2B5EF4-FFF2-40B4-BE49-F238E27FC236}">
                <a16:creationId xmlns:a16="http://schemas.microsoft.com/office/drawing/2014/main" id="{D74FCC5A-DA22-4944-BF32-69C117D992FC}"/>
              </a:ext>
            </a:extLst>
          </p:cNvPr>
          <p:cNvPicPr>
            <a:picLocks noChangeAspect="1"/>
          </p:cNvPicPr>
          <p:nvPr/>
        </p:nvPicPr>
        <p:blipFill>
          <a:blip r:embed="rId4"/>
          <a:stretch>
            <a:fillRect/>
          </a:stretch>
        </p:blipFill>
        <p:spPr>
          <a:xfrm>
            <a:off x="9555823" y="4224689"/>
            <a:ext cx="1609725" cy="1609725"/>
          </a:xfrm>
          <a:prstGeom prst="rect">
            <a:avLst/>
          </a:prstGeom>
        </p:spPr>
      </p:pic>
      <p:pic>
        <p:nvPicPr>
          <p:cNvPr id="14" name="Afbeelding 13" descr="Afbeelding met teken&#10;&#10;Beschrijving is gegenereerd met hoge betrouwbaarheid">
            <a:extLst>
              <a:ext uri="{FF2B5EF4-FFF2-40B4-BE49-F238E27FC236}">
                <a16:creationId xmlns:a16="http://schemas.microsoft.com/office/drawing/2014/main" id="{6FDF460F-B155-40F3-967E-D73EAB197DE6}"/>
              </a:ext>
            </a:extLst>
          </p:cNvPr>
          <p:cNvPicPr>
            <a:picLocks noChangeAspect="1"/>
          </p:cNvPicPr>
          <p:nvPr/>
        </p:nvPicPr>
        <p:blipFill>
          <a:blip r:embed="rId5"/>
          <a:stretch>
            <a:fillRect/>
          </a:stretch>
        </p:blipFill>
        <p:spPr>
          <a:xfrm>
            <a:off x="4028294" y="3647296"/>
            <a:ext cx="2962275" cy="1154785"/>
          </a:xfrm>
          <a:prstGeom prst="rect">
            <a:avLst/>
          </a:prstGeom>
        </p:spPr>
      </p:pic>
    </p:spTree>
    <p:extLst>
      <p:ext uri="{BB962C8B-B14F-4D97-AF65-F5344CB8AC3E}">
        <p14:creationId xmlns:p14="http://schemas.microsoft.com/office/powerpoint/2010/main" val="92146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In nauwe samenwerking met de gebruikersgroep: </a:t>
            </a:r>
          </a:p>
          <a:p>
            <a:pPr marL="0" indent="0">
              <a:buNone/>
            </a:pPr>
            <a:endParaRPr lang="nl-NL"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
        <p:nvSpPr>
          <p:cNvPr id="7" name="Oval 6">
            <a:extLst>
              <a:ext uri="{FF2B5EF4-FFF2-40B4-BE49-F238E27FC236}">
                <a16:creationId xmlns:a16="http://schemas.microsoft.com/office/drawing/2014/main" id="{99580250-9FBA-44C8-B932-45A4813B6CAB}"/>
              </a:ext>
            </a:extLst>
          </p:cNvPr>
          <p:cNvSpPr/>
          <p:nvPr/>
        </p:nvSpPr>
        <p:spPr>
          <a:xfrm>
            <a:off x="2264156" y="2780852"/>
            <a:ext cx="2160240" cy="1296144"/>
          </a:xfrm>
          <a:prstGeom prst="ellipse">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Jeugd</a:t>
            </a:r>
          </a:p>
        </p:txBody>
      </p:sp>
      <p:sp>
        <p:nvSpPr>
          <p:cNvPr id="9" name="Oval 8">
            <a:extLst>
              <a:ext uri="{FF2B5EF4-FFF2-40B4-BE49-F238E27FC236}">
                <a16:creationId xmlns:a16="http://schemas.microsoft.com/office/drawing/2014/main" id="{9FC05F7C-01FC-4957-962D-E41AF214EB71}"/>
              </a:ext>
            </a:extLst>
          </p:cNvPr>
          <p:cNvSpPr/>
          <p:nvPr/>
        </p:nvSpPr>
        <p:spPr>
          <a:xfrm>
            <a:off x="4068942" y="3846134"/>
            <a:ext cx="2160240"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dirty="0">
                <a:latin typeface="Helvetica" panose="020B0604020202020204" pitchFamily="34" charset="0"/>
                <a:cs typeface="Helvetica" panose="020B0604020202020204" pitchFamily="34" charset="0"/>
              </a:rPr>
              <a:t>Integratie</a:t>
            </a:r>
          </a:p>
        </p:txBody>
      </p:sp>
      <p:sp>
        <p:nvSpPr>
          <p:cNvPr id="10" name="Oval 9">
            <a:extLst>
              <a:ext uri="{FF2B5EF4-FFF2-40B4-BE49-F238E27FC236}">
                <a16:creationId xmlns:a16="http://schemas.microsoft.com/office/drawing/2014/main" id="{332AE667-D251-4ED4-82DD-BADF96445C53}"/>
              </a:ext>
            </a:extLst>
          </p:cNvPr>
          <p:cNvSpPr/>
          <p:nvPr/>
        </p:nvSpPr>
        <p:spPr>
          <a:xfrm>
            <a:off x="2264156" y="5032375"/>
            <a:ext cx="2160240" cy="1296144"/>
          </a:xfrm>
          <a:prstGeom prst="ellips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Welzijn</a:t>
            </a:r>
          </a:p>
        </p:txBody>
      </p:sp>
      <p:sp>
        <p:nvSpPr>
          <p:cNvPr id="12" name="Oval 11">
            <a:extLst>
              <a:ext uri="{FF2B5EF4-FFF2-40B4-BE49-F238E27FC236}">
                <a16:creationId xmlns:a16="http://schemas.microsoft.com/office/drawing/2014/main" id="{59D59F4A-CC58-4A21-ACDD-D4E23D8BF395}"/>
              </a:ext>
            </a:extLst>
          </p:cNvPr>
          <p:cNvSpPr/>
          <p:nvPr/>
        </p:nvSpPr>
        <p:spPr>
          <a:xfrm>
            <a:off x="5906585" y="5122195"/>
            <a:ext cx="2160240" cy="1296144"/>
          </a:xfrm>
          <a:prstGeom prst="ellipse">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Techniek en Wetenschap</a:t>
            </a:r>
          </a:p>
        </p:txBody>
      </p:sp>
      <p:sp>
        <p:nvSpPr>
          <p:cNvPr id="13" name="Oval 12">
            <a:extLst>
              <a:ext uri="{FF2B5EF4-FFF2-40B4-BE49-F238E27FC236}">
                <a16:creationId xmlns:a16="http://schemas.microsoft.com/office/drawing/2014/main" id="{984A126D-AD64-4AF8-8C78-1FB79178ACD9}"/>
              </a:ext>
            </a:extLst>
          </p:cNvPr>
          <p:cNvSpPr/>
          <p:nvPr/>
        </p:nvSpPr>
        <p:spPr>
          <a:xfrm>
            <a:off x="5873728" y="2825838"/>
            <a:ext cx="2160240" cy="1296144"/>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8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Onderwijs</a:t>
            </a:r>
          </a:p>
        </p:txBody>
      </p:sp>
    </p:spTree>
    <p:extLst>
      <p:ext uri="{BB962C8B-B14F-4D97-AF65-F5344CB8AC3E}">
        <p14:creationId xmlns:p14="http://schemas.microsoft.com/office/powerpoint/2010/main" val="1639263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Programma van de dag</a:t>
            </a: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r>
              <a:rPr lang="nl-NL" sz="2800" u="sng" dirty="0">
                <a:solidFill>
                  <a:srgbClr val="323294"/>
                </a:solidFill>
                <a:latin typeface="Helvetica" charset="0"/>
                <a:ea typeface="Helvetica" charset="0"/>
                <a:cs typeface="Helvetica" charset="0"/>
              </a:rPr>
              <a:t>10u00-11u00</a:t>
            </a:r>
            <a:r>
              <a:rPr lang="nl-NL" sz="2800" dirty="0">
                <a:solidFill>
                  <a:srgbClr val="323294"/>
                </a:solidFill>
                <a:latin typeface="Helvetica" charset="0"/>
                <a:ea typeface="Helvetica" charset="0"/>
                <a:cs typeface="Helvetica" charset="0"/>
              </a:rPr>
              <a:t>: voornaamste bevindingen + voorstelling tools</a:t>
            </a:r>
          </a:p>
          <a:p>
            <a:r>
              <a:rPr lang="nl-NL" sz="2800" u="sng" dirty="0">
                <a:solidFill>
                  <a:srgbClr val="323294"/>
                </a:solidFill>
                <a:latin typeface="Helvetica" charset="0"/>
                <a:ea typeface="Helvetica" charset="0"/>
                <a:cs typeface="Helvetica" charset="0"/>
              </a:rPr>
              <a:t>11u00-12u30</a:t>
            </a:r>
            <a:r>
              <a:rPr lang="nl-NL" sz="2800" dirty="0">
                <a:solidFill>
                  <a:srgbClr val="323294"/>
                </a:solidFill>
                <a:latin typeface="Helvetica" charset="0"/>
                <a:ea typeface="Helvetica" charset="0"/>
                <a:cs typeface="Helvetica" charset="0"/>
              </a:rPr>
              <a:t>: workshop keuzesessie 1</a:t>
            </a:r>
          </a:p>
          <a:p>
            <a:r>
              <a:rPr lang="nl-NL" u="sng" dirty="0">
                <a:solidFill>
                  <a:srgbClr val="323294"/>
                </a:solidFill>
                <a:latin typeface="Helvetica" charset="0"/>
                <a:ea typeface="Helvetica" charset="0"/>
                <a:cs typeface="Helvetica" charset="0"/>
              </a:rPr>
              <a:t>12u30-13u30</a:t>
            </a:r>
            <a:r>
              <a:rPr lang="nl-NL" dirty="0">
                <a:solidFill>
                  <a:srgbClr val="323294"/>
                </a:solidFill>
                <a:latin typeface="Helvetica" charset="0"/>
                <a:ea typeface="Helvetica" charset="0"/>
                <a:cs typeface="Helvetica" charset="0"/>
              </a:rPr>
              <a:t>: lunch + inspiratiemarkt</a:t>
            </a:r>
          </a:p>
          <a:p>
            <a:r>
              <a:rPr lang="nl-NL" sz="2800" u="sng" dirty="0">
                <a:solidFill>
                  <a:srgbClr val="323294"/>
                </a:solidFill>
                <a:latin typeface="Helvetica" charset="0"/>
                <a:ea typeface="Helvetica" charset="0"/>
                <a:cs typeface="Helvetica" charset="0"/>
              </a:rPr>
              <a:t>13u30-15u00</a:t>
            </a:r>
            <a:r>
              <a:rPr lang="nl-NL" sz="2800" dirty="0">
                <a:solidFill>
                  <a:srgbClr val="323294"/>
                </a:solidFill>
                <a:latin typeface="Helvetica" charset="0"/>
                <a:ea typeface="Helvetica" charset="0"/>
                <a:cs typeface="Helvetica" charset="0"/>
              </a:rPr>
              <a:t>: workshop keuzesessie 2</a:t>
            </a:r>
          </a:p>
          <a:p>
            <a:r>
              <a:rPr lang="nl-NL" u="sng" dirty="0">
                <a:solidFill>
                  <a:srgbClr val="323294"/>
                </a:solidFill>
                <a:latin typeface="Helvetica" charset="0"/>
                <a:ea typeface="Helvetica" charset="0"/>
                <a:cs typeface="Helvetica" charset="0"/>
              </a:rPr>
              <a:t>15u00-16u00</a:t>
            </a:r>
            <a:r>
              <a:rPr lang="nl-NL" dirty="0">
                <a:solidFill>
                  <a:srgbClr val="323294"/>
                </a:solidFill>
                <a:latin typeface="Helvetica" charset="0"/>
                <a:ea typeface="Helvetica" charset="0"/>
                <a:cs typeface="Helvetica" charset="0"/>
              </a:rPr>
              <a:t>: beleidsaanbevelingen + paneldebat</a:t>
            </a:r>
          </a:p>
          <a:p>
            <a:r>
              <a:rPr lang="nl-NL" u="sng" dirty="0">
                <a:solidFill>
                  <a:srgbClr val="323294"/>
                </a:solidFill>
                <a:latin typeface="Helvetica" charset="0"/>
                <a:ea typeface="Helvetica" charset="0"/>
                <a:cs typeface="Helvetica" charset="0"/>
              </a:rPr>
              <a:t>16u00</a:t>
            </a:r>
            <a:r>
              <a:rPr lang="nl-NL" dirty="0">
                <a:solidFill>
                  <a:srgbClr val="323294"/>
                </a:solidFill>
                <a:latin typeface="Helvetica" charset="0"/>
                <a:ea typeface="Helvetica" charset="0"/>
                <a:cs typeface="Helvetica" charset="0"/>
              </a:rPr>
              <a:t>: afsluitende receptie</a:t>
            </a:r>
            <a:endParaRPr lang="nl-NL" sz="2800" dirty="0">
              <a:solidFill>
                <a:srgbClr val="323294"/>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249201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err="1">
                <a:solidFill>
                  <a:srgbClr val="323294"/>
                </a:solidFill>
                <a:latin typeface="Helvetica" charset="0"/>
                <a:ea typeface="Helvetica" charset="0"/>
                <a:cs typeface="Helvetica" charset="0"/>
              </a:rPr>
              <a:t>transbaso</a:t>
            </a:r>
            <a:endParaRPr lang="en-GB" b="1" dirty="0">
              <a:solidFill>
                <a:srgbClr val="323294"/>
              </a:solidFill>
              <a:latin typeface="Helvetica" charset="0"/>
              <a:ea typeface="Helvetica" charset="0"/>
              <a:cs typeface="Helvetica" charset="0"/>
            </a:endParaRPr>
          </a:p>
        </p:txBody>
      </p:sp>
      <p:sp>
        <p:nvSpPr>
          <p:cNvPr id="3" name="Tijdelijke aanduiding voor inhoud 2"/>
          <p:cNvSpPr>
            <a:spLocks noGrp="1"/>
          </p:cNvSpPr>
          <p:nvPr>
            <p:ph idx="1"/>
          </p:nvPr>
        </p:nvSpPr>
        <p:spPr/>
        <p:txBody>
          <a:bodyPr>
            <a:normAutofit/>
          </a:bodyPr>
          <a:lstStyle/>
          <a:p>
            <a:pPr marL="0" indent="0">
              <a:buNone/>
            </a:pPr>
            <a:r>
              <a:rPr lang="nl-NL" b="1" dirty="0">
                <a:solidFill>
                  <a:srgbClr val="27A78D"/>
                </a:solidFill>
                <a:latin typeface="Helvetica" charset="0"/>
                <a:ea typeface="Helvetica" charset="0"/>
                <a:cs typeface="Helvetica" charset="0"/>
              </a:rPr>
              <a:t>Twitter</a:t>
            </a:r>
            <a:endParaRPr lang="nl-NL" sz="2400" b="1" dirty="0">
              <a:solidFill>
                <a:srgbClr val="27A78D"/>
              </a:solidFill>
              <a:latin typeface="Helvetica" charset="0"/>
              <a:ea typeface="Helvetica" charset="0"/>
              <a:cs typeface="Helvetica" charset="0"/>
            </a:endParaRPr>
          </a:p>
          <a:p>
            <a:pPr marL="0" indent="0">
              <a:buNone/>
            </a:pPr>
            <a:endParaRPr lang="nl-NL" sz="2400" b="1" dirty="0">
              <a:solidFill>
                <a:srgbClr val="27A78D"/>
              </a:solidFill>
              <a:latin typeface="Helvetica" charset="0"/>
              <a:ea typeface="Helvetica" charset="0"/>
              <a:cs typeface="Helvetica" charset="0"/>
            </a:endParaRPr>
          </a:p>
          <a:p>
            <a:pPr marL="0" indent="0" algn="ctr">
              <a:buNone/>
            </a:pPr>
            <a:endParaRPr lang="nl-NL" sz="4800" dirty="0">
              <a:solidFill>
                <a:srgbClr val="323294"/>
              </a:solidFill>
              <a:latin typeface="Helvetica" charset="0"/>
              <a:ea typeface="Helvetica" charset="0"/>
              <a:cs typeface="Helvetica" charset="0"/>
            </a:endParaRPr>
          </a:p>
          <a:p>
            <a:pPr marL="0" indent="0" algn="ctr">
              <a:buNone/>
            </a:pPr>
            <a:r>
              <a:rPr lang="nl-NL" sz="4800" dirty="0">
                <a:solidFill>
                  <a:srgbClr val="323294"/>
                </a:solidFill>
                <a:latin typeface="Helvetica" charset="0"/>
                <a:ea typeface="Helvetica" charset="0"/>
                <a:cs typeface="Helvetica" charset="0"/>
              </a:rPr>
              <a:t>#transbaso</a:t>
            </a:r>
            <a:endParaRPr lang="nl-NL" sz="2400" b="1" dirty="0">
              <a:solidFill>
                <a:srgbClr val="27A78D"/>
              </a:solidFill>
              <a:latin typeface="Helvetica" charset="0"/>
              <a:ea typeface="Helvetica" charset="0"/>
              <a:cs typeface="Helvetica"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85" y="5068048"/>
            <a:ext cx="1064412" cy="1591667"/>
          </a:xfrm>
          <a:prstGeom prst="rect">
            <a:avLst/>
          </a:prstGeom>
        </p:spPr>
      </p:pic>
    </p:spTree>
    <p:extLst>
      <p:ext uri="{BB962C8B-B14F-4D97-AF65-F5344CB8AC3E}">
        <p14:creationId xmlns:p14="http://schemas.microsoft.com/office/powerpoint/2010/main" val="145310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a:stretch>
            <a:fillRect/>
          </a:stretch>
        </p:blipFill>
        <p:spPr>
          <a:xfrm>
            <a:off x="6591729" y="5521625"/>
            <a:ext cx="2638469" cy="1055388"/>
          </a:xfrm>
          <a:prstGeom prst="rect">
            <a:avLst/>
          </a:prstGeom>
        </p:spPr>
      </p:pic>
      <p:pic>
        <p:nvPicPr>
          <p:cNvPr id="11" name="Afbeelding 10"/>
          <p:cNvPicPr>
            <a:picLocks noChangeAspect="1"/>
          </p:cNvPicPr>
          <p:nvPr/>
        </p:nvPicPr>
        <p:blipFill>
          <a:blip r:embed="rId3"/>
          <a:stretch>
            <a:fillRect/>
          </a:stretch>
        </p:blipFill>
        <p:spPr>
          <a:xfrm>
            <a:off x="4006181" y="5468948"/>
            <a:ext cx="2522930" cy="1419148"/>
          </a:xfrm>
          <a:prstGeom prst="rect">
            <a:avLst/>
          </a:prstGeom>
        </p:spPr>
      </p:pic>
      <p:sp>
        <p:nvSpPr>
          <p:cNvPr id="2" name="Titel 1"/>
          <p:cNvSpPr>
            <a:spLocks noGrp="1"/>
          </p:cNvSpPr>
          <p:nvPr>
            <p:ph type="ctrTitle"/>
          </p:nvPr>
        </p:nvSpPr>
        <p:spPr>
          <a:xfrm>
            <a:off x="1046920" y="1248256"/>
            <a:ext cx="10098156" cy="2387600"/>
          </a:xfrm>
          <a:solidFill>
            <a:schemeClr val="bg1"/>
          </a:solidFill>
        </p:spPr>
        <p:txBody>
          <a:bodyPr>
            <a:normAutofit fontScale="90000"/>
          </a:bodyPr>
          <a:lstStyle/>
          <a:p>
            <a:r>
              <a:rPr lang="en-GB" sz="4800" b="1" dirty="0">
                <a:solidFill>
                  <a:srgbClr val="323294"/>
                </a:solidFill>
                <a:latin typeface="Helvetica" charset="0"/>
                <a:ea typeface="Helvetica" charset="0"/>
                <a:cs typeface="Helvetica" charset="0"/>
              </a:rPr>
              <a:t/>
            </a:r>
            <a:br>
              <a:rPr lang="en-GB" sz="4800" b="1" dirty="0">
                <a:solidFill>
                  <a:srgbClr val="323294"/>
                </a:solidFill>
                <a:latin typeface="Helvetica" charset="0"/>
                <a:ea typeface="Helvetica" charset="0"/>
                <a:cs typeface="Helvetica" charset="0"/>
              </a:rPr>
            </a:br>
            <a:r>
              <a:rPr lang="en-GB" sz="4800" b="1" dirty="0" err="1">
                <a:solidFill>
                  <a:srgbClr val="323294"/>
                </a:solidFill>
                <a:latin typeface="Helvetica" charset="0"/>
                <a:ea typeface="Helvetica" charset="0"/>
                <a:cs typeface="Helvetica" charset="0"/>
              </a:rPr>
              <a:t>opzet</a:t>
            </a:r>
            <a:r>
              <a:rPr lang="en-GB" sz="4800" b="1" dirty="0">
                <a:solidFill>
                  <a:srgbClr val="323294"/>
                </a:solidFill>
                <a:latin typeface="Helvetica" charset="0"/>
                <a:ea typeface="Helvetica" charset="0"/>
                <a:cs typeface="Helvetica" charset="0"/>
              </a:rPr>
              <a:t> - </a:t>
            </a:r>
            <a:r>
              <a:rPr lang="en-GB" sz="4800" b="1" dirty="0" err="1">
                <a:solidFill>
                  <a:srgbClr val="323294"/>
                </a:solidFill>
                <a:latin typeface="Helvetica" charset="0"/>
                <a:ea typeface="Helvetica" charset="0"/>
                <a:cs typeface="Helvetica" charset="0"/>
              </a:rPr>
              <a:t>voornaamste</a:t>
            </a:r>
            <a:r>
              <a:rPr lang="en-GB" sz="4800" b="1" dirty="0">
                <a:solidFill>
                  <a:srgbClr val="323294"/>
                </a:solidFill>
                <a:latin typeface="Helvetica" charset="0"/>
                <a:ea typeface="Helvetica" charset="0"/>
                <a:cs typeface="Helvetica" charset="0"/>
              </a:rPr>
              <a:t> </a:t>
            </a:r>
            <a:r>
              <a:rPr lang="en-GB" sz="4800" b="1" dirty="0" err="1">
                <a:solidFill>
                  <a:srgbClr val="323294"/>
                </a:solidFill>
                <a:latin typeface="Helvetica" charset="0"/>
                <a:ea typeface="Helvetica" charset="0"/>
                <a:cs typeface="Helvetica" charset="0"/>
              </a:rPr>
              <a:t>bevindingen</a:t>
            </a:r>
            <a:r>
              <a:rPr lang="en-GB" sz="4800" b="1" dirty="0">
                <a:solidFill>
                  <a:srgbClr val="323294"/>
                </a:solidFill>
                <a:latin typeface="Helvetica" charset="0"/>
                <a:ea typeface="Helvetica" charset="0"/>
                <a:cs typeface="Helvetica" charset="0"/>
              </a:rPr>
              <a:t> </a:t>
            </a:r>
            <a:br>
              <a:rPr lang="en-GB" sz="4800" b="1" dirty="0">
                <a:solidFill>
                  <a:srgbClr val="323294"/>
                </a:solidFill>
                <a:latin typeface="Helvetica" charset="0"/>
                <a:ea typeface="Helvetica" charset="0"/>
                <a:cs typeface="Helvetica" charset="0"/>
              </a:rPr>
            </a:br>
            <a:r>
              <a:rPr lang="en-GB" sz="4800" b="1" dirty="0">
                <a:solidFill>
                  <a:srgbClr val="323294"/>
                </a:solidFill>
                <a:latin typeface="Helvetica" charset="0"/>
                <a:ea typeface="Helvetica" charset="0"/>
                <a:cs typeface="Helvetica" charset="0"/>
              </a:rPr>
              <a:t>- </a:t>
            </a:r>
            <a:r>
              <a:rPr lang="en-GB" sz="4800" b="1" dirty="0" err="1">
                <a:solidFill>
                  <a:srgbClr val="323294"/>
                </a:solidFill>
                <a:latin typeface="Helvetica" charset="0"/>
                <a:ea typeface="Helvetica" charset="0"/>
                <a:cs typeface="Helvetica" charset="0"/>
              </a:rPr>
              <a:t>voorstelling</a:t>
            </a:r>
            <a:r>
              <a:rPr lang="en-GB" sz="4800" b="1" dirty="0">
                <a:solidFill>
                  <a:srgbClr val="323294"/>
                </a:solidFill>
                <a:latin typeface="Helvetica" charset="0"/>
                <a:ea typeface="Helvetica" charset="0"/>
                <a:cs typeface="Helvetica" charset="0"/>
              </a:rPr>
              <a:t> </a:t>
            </a:r>
            <a:r>
              <a:rPr lang="en-GB" sz="4800" b="1" dirty="0" err="1">
                <a:solidFill>
                  <a:srgbClr val="323294"/>
                </a:solidFill>
                <a:latin typeface="Helvetica" charset="0"/>
                <a:ea typeface="Helvetica" charset="0"/>
                <a:cs typeface="Helvetica" charset="0"/>
              </a:rPr>
              <a:t>transbaso</a:t>
            </a:r>
            <a:r>
              <a:rPr lang="en-GB" sz="4800" b="1" dirty="0">
                <a:solidFill>
                  <a:srgbClr val="323294"/>
                </a:solidFill>
                <a:latin typeface="Helvetica" charset="0"/>
                <a:ea typeface="Helvetica" charset="0"/>
                <a:cs typeface="Helvetica" charset="0"/>
              </a:rPr>
              <a:t>-tools</a:t>
            </a:r>
            <a:br>
              <a:rPr lang="en-GB" sz="4800" b="1" dirty="0">
                <a:solidFill>
                  <a:srgbClr val="323294"/>
                </a:solidFill>
                <a:latin typeface="Helvetica" charset="0"/>
                <a:ea typeface="Helvetica" charset="0"/>
                <a:cs typeface="Helvetica" charset="0"/>
              </a:rPr>
            </a:br>
            <a:endParaRPr lang="en-GB" sz="4800" b="1" dirty="0">
              <a:solidFill>
                <a:srgbClr val="323294"/>
              </a:solidFill>
              <a:latin typeface="Helvetica" charset="0"/>
              <a:ea typeface="Helvetica" charset="0"/>
              <a:cs typeface="Helvetica" charset="0"/>
            </a:endParaRPr>
          </a:p>
        </p:txBody>
      </p:sp>
      <p:sp>
        <p:nvSpPr>
          <p:cNvPr id="3" name="Ondertitel 2"/>
          <p:cNvSpPr>
            <a:spLocks noGrp="1"/>
          </p:cNvSpPr>
          <p:nvPr>
            <p:ph type="subTitle" idx="1"/>
          </p:nvPr>
        </p:nvSpPr>
        <p:spPr>
          <a:xfrm>
            <a:off x="1550503" y="3966365"/>
            <a:ext cx="9090991" cy="1075979"/>
          </a:xfrm>
        </p:spPr>
        <p:txBody>
          <a:bodyPr/>
          <a:lstStyle/>
          <a:p>
            <a:r>
              <a:rPr lang="en-GB" dirty="0">
                <a:solidFill>
                  <a:srgbClr val="27A78D"/>
                </a:solidFill>
                <a:latin typeface="Helvetica" charset="0"/>
                <a:ea typeface="Helvetica" charset="0"/>
                <a:cs typeface="Helvetica" charset="0"/>
              </a:rPr>
              <a:t>Simon Boone &amp; Karin Goosen</a:t>
            </a:r>
          </a:p>
        </p:txBody>
      </p:sp>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5949" y="403593"/>
            <a:ext cx="1961697" cy="1028308"/>
          </a:xfrm>
          <a:prstGeom prst="rect">
            <a:avLst/>
          </a:prstGeom>
        </p:spPr>
      </p:pic>
      <p:pic>
        <p:nvPicPr>
          <p:cNvPr id="7" name="Afbeelding 6"/>
          <p:cNvPicPr>
            <a:picLocks noChangeAspect="1"/>
          </p:cNvPicPr>
          <p:nvPr/>
        </p:nvPicPr>
        <p:blipFill>
          <a:blip r:embed="rId5"/>
          <a:stretch>
            <a:fillRect/>
          </a:stretch>
        </p:blipFill>
        <p:spPr>
          <a:xfrm>
            <a:off x="3325256" y="5703362"/>
            <a:ext cx="894776" cy="1015943"/>
          </a:xfrm>
          <a:prstGeom prst="rect">
            <a:avLst/>
          </a:prstGeom>
        </p:spPr>
      </p:pic>
      <p:pic>
        <p:nvPicPr>
          <p:cNvPr id="8" name="Afbeelding 7"/>
          <p:cNvPicPr>
            <a:picLocks noChangeAspect="1"/>
          </p:cNvPicPr>
          <p:nvPr/>
        </p:nvPicPr>
        <p:blipFill>
          <a:blip r:embed="rId6"/>
          <a:stretch>
            <a:fillRect/>
          </a:stretch>
        </p:blipFill>
        <p:spPr>
          <a:xfrm>
            <a:off x="5853268" y="5499044"/>
            <a:ext cx="1698694" cy="1358956"/>
          </a:xfrm>
          <a:prstGeom prst="rect">
            <a:avLst/>
          </a:prstGeom>
        </p:spPr>
      </p:pic>
      <p:pic>
        <p:nvPicPr>
          <p:cNvPr id="9" name="Afbeelding 8"/>
          <p:cNvPicPr>
            <a:picLocks noChangeAspect="1"/>
          </p:cNvPicPr>
          <p:nvPr/>
        </p:nvPicPr>
        <p:blipFill>
          <a:blip r:embed="rId7"/>
          <a:stretch>
            <a:fillRect/>
          </a:stretch>
        </p:blipFill>
        <p:spPr>
          <a:xfrm>
            <a:off x="8900808" y="5482817"/>
            <a:ext cx="829232" cy="1236488"/>
          </a:xfrm>
          <a:prstGeom prst="rect">
            <a:avLst/>
          </a:prstGeom>
        </p:spPr>
      </p:pic>
      <p:pic>
        <p:nvPicPr>
          <p:cNvPr id="13" name="Afbeelding 12"/>
          <p:cNvPicPr>
            <a:picLocks noChangeAspect="1"/>
          </p:cNvPicPr>
          <p:nvPr/>
        </p:nvPicPr>
        <p:blipFill>
          <a:blip r:embed="rId8"/>
          <a:stretch>
            <a:fillRect/>
          </a:stretch>
        </p:blipFill>
        <p:spPr>
          <a:xfrm>
            <a:off x="1903422" y="5521625"/>
            <a:ext cx="1421834" cy="1421834"/>
          </a:xfrm>
          <a:prstGeom prst="rect">
            <a:avLst/>
          </a:prstGeom>
        </p:spPr>
      </p:pic>
      <p:pic>
        <p:nvPicPr>
          <p:cNvPr id="4" name="Afbeelding 3"/>
          <p:cNvPicPr>
            <a:picLocks noChangeAspect="1"/>
          </p:cNvPicPr>
          <p:nvPr/>
        </p:nvPicPr>
        <p:blipFill>
          <a:blip r:embed="rId9"/>
          <a:stretch>
            <a:fillRect/>
          </a:stretch>
        </p:blipFill>
        <p:spPr>
          <a:xfrm>
            <a:off x="5853268" y="360534"/>
            <a:ext cx="2914650" cy="1114425"/>
          </a:xfrm>
          <a:prstGeom prst="rect">
            <a:avLst/>
          </a:prstGeom>
        </p:spPr>
      </p:pic>
    </p:spTree>
    <p:extLst>
      <p:ext uri="{BB962C8B-B14F-4D97-AF65-F5344CB8AC3E}">
        <p14:creationId xmlns:p14="http://schemas.microsoft.com/office/powerpoint/2010/main" val="2276954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3060</TotalTime>
  <Words>2022</Words>
  <Application>Microsoft Office PowerPoint</Application>
  <PresentationFormat>Breedbeeld</PresentationFormat>
  <Paragraphs>450</Paragraphs>
  <Slides>58</Slides>
  <Notes>49</Notes>
  <HiddenSlides>0</HiddenSlides>
  <MMClips>0</MMClips>
  <ScaleCrop>false</ScaleCrop>
  <HeadingPairs>
    <vt:vector size="8" baseType="variant">
      <vt:variant>
        <vt:lpstr>Gebruikte lettertypen</vt:lpstr>
      </vt:variant>
      <vt:variant>
        <vt:i4>9</vt:i4>
      </vt:variant>
      <vt:variant>
        <vt:lpstr>Thema</vt:lpstr>
      </vt:variant>
      <vt:variant>
        <vt:i4>2</vt:i4>
      </vt:variant>
      <vt:variant>
        <vt:lpstr>Ingesloten OLE-bronprogramma's</vt:lpstr>
      </vt:variant>
      <vt:variant>
        <vt:i4>1</vt:i4>
      </vt:variant>
      <vt:variant>
        <vt:lpstr>Diatitels</vt:lpstr>
      </vt:variant>
      <vt:variant>
        <vt:i4>58</vt:i4>
      </vt:variant>
    </vt:vector>
  </HeadingPairs>
  <TitlesOfParts>
    <vt:vector size="70" baseType="lpstr">
      <vt:lpstr>SimSun</vt:lpstr>
      <vt:lpstr>Arial</vt:lpstr>
      <vt:lpstr>Calibri</vt:lpstr>
      <vt:lpstr>Calibri Light</vt:lpstr>
      <vt:lpstr>Corbel</vt:lpstr>
      <vt:lpstr>Helvetica</vt:lpstr>
      <vt:lpstr>Times New Roman</vt:lpstr>
      <vt:lpstr>Wingdings</vt:lpstr>
      <vt:lpstr>Wingdings 2</vt:lpstr>
      <vt:lpstr>Kantoorthema</vt:lpstr>
      <vt:lpstr>Frame</vt:lpstr>
      <vt:lpstr>Document</vt:lpstr>
      <vt:lpstr>transbaso-slotconferentie verwelkoming </vt:lpstr>
      <vt:lpstr>transbaso</vt:lpstr>
      <vt:lpstr>transbaso</vt:lpstr>
      <vt:lpstr>transbaso</vt:lpstr>
      <vt:lpstr>transbaso</vt:lpstr>
      <vt:lpstr>transbaso</vt:lpstr>
      <vt:lpstr>transbaso</vt:lpstr>
      <vt:lpstr>transbaso</vt:lpstr>
      <vt:lpstr> opzet - voornaamste bevindingen  - voorstelling transbaso-tools </vt:lpstr>
      <vt:lpstr>het project</vt:lpstr>
      <vt:lpstr>het project</vt:lpstr>
      <vt:lpstr>het project</vt:lpstr>
      <vt:lpstr>het project</vt:lpstr>
      <vt:lpstr>    voornaamste bevindingen   </vt:lpstr>
      <vt:lpstr>studie- en schoolkeuze</vt:lpstr>
      <vt:lpstr>studie- en schoolkeuze</vt:lpstr>
      <vt:lpstr>studie- en schoolkeuze</vt:lpstr>
      <vt:lpstr>studie- en schoolkeuze</vt:lpstr>
      <vt:lpstr>studie- en schoolkeuze</vt:lpstr>
      <vt:lpstr>studie- en schoolkeuze</vt:lpstr>
      <vt:lpstr>het perspectief van leerlingen</vt:lpstr>
      <vt:lpstr>het perspectief van leerlingen</vt:lpstr>
      <vt:lpstr>het perspectief van leerlingen</vt:lpstr>
      <vt:lpstr>het perspectief van ouders</vt:lpstr>
      <vt:lpstr>het perspectief van leerkrachten</vt:lpstr>
      <vt:lpstr>leerkrachten: advies</vt:lpstr>
      <vt:lpstr>PowerPoint-presentatie</vt:lpstr>
      <vt:lpstr>de interventies in scholen</vt:lpstr>
      <vt:lpstr>de interventies in scholen</vt:lpstr>
      <vt:lpstr>de interventies in scholen</vt:lpstr>
      <vt:lpstr>de interventies in scholen</vt:lpstr>
      <vt:lpstr>de interventies in scholen</vt:lpstr>
      <vt:lpstr>PowerPoint-presentatie</vt:lpstr>
      <vt:lpstr>de interventies in scholen</vt:lpstr>
      <vt:lpstr>PowerPoint-presentatie</vt:lpstr>
      <vt:lpstr>de interventies in scholen</vt:lpstr>
      <vt:lpstr>PowerPoint-presentatie</vt:lpstr>
      <vt:lpstr>PowerPoint-presentatie</vt:lpstr>
      <vt:lpstr>de interventies in scholen</vt:lpstr>
      <vt:lpstr>PowerPoint-presentatie</vt:lpstr>
      <vt:lpstr>PowerPoint-presentatie</vt:lpstr>
      <vt:lpstr>de interventies in scholen</vt:lpstr>
      <vt:lpstr>PowerPoint-presentatie</vt:lpstr>
      <vt:lpstr>de interventies in scholen</vt:lpstr>
      <vt:lpstr>PowerPoint-presentatie</vt:lpstr>
      <vt:lpstr>PowerPoint-presentatie</vt:lpstr>
      <vt:lpstr>PowerPoint-presentatie</vt:lpstr>
      <vt:lpstr>Lees onze bevindingen in ons boek  ‘Is dat iets voor mij, juf?’</vt:lpstr>
      <vt:lpstr>Tot slot ons paradepaardje… Serious game – Kr8cht</vt:lpstr>
      <vt:lpstr>Kr8cht </vt:lpstr>
      <vt:lpstr>Kr8cht</vt:lpstr>
      <vt:lpstr>Kr8cht</vt:lpstr>
      <vt:lpstr>PowerPoint-presentatie</vt:lpstr>
      <vt:lpstr>Praktisch</vt:lpstr>
      <vt:lpstr>Praktisch</vt:lpstr>
      <vt:lpstr>Praktisch</vt:lpstr>
      <vt:lpstr>Praktisch</vt:lpstr>
      <vt:lpstr>Praktisch</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Ouders betrekken</dc:title>
  <dc:creator>Marie Seghers</dc:creator>
  <cp:lastModifiedBy>Karin Goosen</cp:lastModifiedBy>
  <cp:revision>255</cp:revision>
  <dcterms:created xsi:type="dcterms:W3CDTF">2017-10-19T08:45:03Z</dcterms:created>
  <dcterms:modified xsi:type="dcterms:W3CDTF">2017-12-19T18:12:26Z</dcterms:modified>
</cp:coreProperties>
</file>